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82" r:id="rId5"/>
    <p:sldId id="258" r:id="rId6"/>
    <p:sldId id="267" r:id="rId7"/>
    <p:sldId id="269" r:id="rId8"/>
    <p:sldId id="268" r:id="rId9"/>
    <p:sldId id="270" r:id="rId10"/>
    <p:sldId id="271" r:id="rId11"/>
    <p:sldId id="272" r:id="rId12"/>
    <p:sldId id="273" r:id="rId13"/>
    <p:sldId id="274" r:id="rId14"/>
    <p:sldId id="275" r:id="rId15"/>
    <p:sldId id="276" r:id="rId16"/>
    <p:sldId id="277" r:id="rId17"/>
    <p:sldId id="278" r:id="rId18"/>
    <p:sldId id="279" r:id="rId19"/>
    <p:sldId id="280" r:id="rId20"/>
    <p:sldId id="265" r:id="rId21"/>
  </p:sldIdLst>
  <p:sldSz cx="18288000" cy="10287000"/>
  <p:notesSz cx="18288000" cy="10287000"/>
  <p:defaultTextStyle>
    <a:defPPr>
      <a:defRPr kern="0"/>
    </a:defPPr>
  </p:defaultTextStyle>
  <p:extLst>
    <p:ext uri="{EFAFB233-063F-42B5-8137-9DF3F51BA10A}">
      <p15:sldGuideLst xmlns:p15="http://schemas.microsoft.com/office/powerpoint/2012/main">
        <p15:guide id="1" orient="horz" pos="2883" userDrawn="1">
          <p15:clr>
            <a:srgbClr val="A4A3A4"/>
          </p15:clr>
        </p15:guide>
        <p15:guide id="2" pos="213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78" d="100"/>
          <a:sy n="78" d="100"/>
        </p:scale>
        <p:origin x="-1536" y="-84"/>
      </p:cViewPr>
      <p:guideLst>
        <p:guide orient="horz" pos="2883"/>
        <p:guide pos="213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545"/>
            <a:ext cx="13716000" cy="3581400"/>
          </a:xfrm>
        </p:spPr>
        <p:txBody>
          <a:bodyPr anchor="b"/>
          <a:lstStyle>
            <a:lvl1pPr algn="ctr">
              <a:defRPr sz="6750"/>
            </a:lvl1pPr>
          </a:lstStyle>
          <a:p>
            <a:r>
              <a:rPr lang="en-US" smtClean="0"/>
              <a:t>Click to edit Master title style</a:t>
            </a:r>
            <a:endParaRPr lang="en-US"/>
          </a:p>
        </p:txBody>
      </p:sp>
      <p:sp>
        <p:nvSpPr>
          <p:cNvPr id="3" name="Subtitle 2"/>
          <p:cNvSpPr>
            <a:spLocks noGrp="1"/>
          </p:cNvSpPr>
          <p:nvPr>
            <p:ph type="subTitle" idx="1"/>
          </p:nvPr>
        </p:nvSpPr>
        <p:spPr>
          <a:xfrm>
            <a:off x="2286000" y="5403057"/>
            <a:ext cx="13716000" cy="2483643"/>
          </a:xfrm>
        </p:spPr>
        <p:txBody>
          <a:bodyPr/>
          <a:lstStyle>
            <a:lvl1pPr marL="0" indent="0" algn="ctr">
              <a:buNone/>
              <a:defRPr sz="2700"/>
            </a:lvl1pPr>
            <a:lvl2pPr marL="514350" indent="0" algn="ctr">
              <a:buNone/>
              <a:defRPr sz="2250"/>
            </a:lvl2pPr>
            <a:lvl3pPr marL="1028700" indent="0" algn="ctr">
              <a:buNone/>
              <a:defRPr sz="2025"/>
            </a:lvl3pPr>
            <a:lvl4pPr marL="1543050" indent="0" algn="ctr">
              <a:buNone/>
              <a:defRPr sz="1800"/>
            </a:lvl4pPr>
            <a:lvl5pPr marL="2057400" indent="0" algn="ctr">
              <a:buNone/>
              <a:defRPr sz="1800"/>
            </a:lvl5pPr>
            <a:lvl6pPr marL="2571750" indent="0" algn="ctr">
              <a:buNone/>
              <a:defRPr sz="1800"/>
            </a:lvl6pPr>
            <a:lvl7pPr marL="3086100" indent="0" algn="ctr">
              <a:buNone/>
              <a:defRPr sz="1800"/>
            </a:lvl7pPr>
            <a:lvl8pPr marL="3600450" indent="0" algn="ctr">
              <a:buNone/>
              <a:defRPr sz="1800"/>
            </a:lvl8pPr>
            <a:lvl9pPr marL="4114800" indent="0" algn="ctr">
              <a:buNone/>
              <a:defRPr sz="18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a:fld>
            <a:endParaRPr lang="en-US"/>
          </a:p>
        </p:txBody>
      </p:sp>
      <p:sp>
        <p:nvSpPr>
          <p:cNvPr id="5" name="Footer Placeholder 4"/>
          <p:cNvSpPr>
            <a:spLocks noGrp="1"/>
          </p:cNvSpPr>
          <p:nvPr>
            <p:ph type="ftr" sz="quarter" idx="11"/>
          </p:nvPr>
        </p:nvSpPr>
        <p:spPr/>
        <p:txBody>
          <a:bodyPr/>
          <a:lstStyle/>
          <a:p/>
        </p:txBody>
      </p:sp>
      <p:sp>
        <p:nvSpPr>
          <p:cNvPr id="6" name="Slide Number Placeholder 5"/>
          <p:cNvSpPr>
            <a:spLocks noGrp="1"/>
          </p:cNvSpPr>
          <p:nvPr>
            <p:ph type="sldNum" sz="quarter" idx="12"/>
          </p:nvPr>
        </p:nvSpPr>
        <p:spPr/>
        <p:txBody>
          <a:bodyPr/>
          <a:lstStyle/>
          <a:p>
            <a:fld id="{B6F15528-21DE-4FAA-801E-634DDDAF4B2B}" type="slidenum">
              <a:rPr/>
            </a:fld>
            <a:endParaRPr/>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lvl="0"/>
            <a:endParaRPr lang="en-US"/>
          </a:p>
        </p:txBody>
      </p:sp>
      <p:sp>
        <p:nvSpPr>
          <p:cNvPr id="5" name="Footer Placeholder 4"/>
          <p:cNvSpPr>
            <a:spLocks noGrp="1"/>
          </p:cNvSpPr>
          <p:nvPr>
            <p:ph type="ftr" sz="quarter" idx="11"/>
          </p:nvPr>
        </p:nvSpPr>
        <p:spPr/>
        <p:txBody>
          <a:bodyPr/>
          <a:lstStyle/>
          <a:p>
            <a:pPr lvl="0"/>
            <a:endParaRPr lang="en-US"/>
          </a:p>
        </p:txBody>
      </p:sp>
      <p:sp>
        <p:nvSpPr>
          <p:cNvPr id="6" name="Slide Number Placeholder 5"/>
          <p:cNvSpPr>
            <a:spLocks noGrp="1"/>
          </p:cNvSpPr>
          <p:nvPr>
            <p:ph type="sldNum" sz="quarter" idx="12"/>
          </p:nvPr>
        </p:nvSpPr>
        <p:spPr/>
        <p:txBody>
          <a:bodyPr/>
          <a:lstStyle/>
          <a:p>
            <a:pPr lvl="0"/>
            <a:fld id="{9A0DB2DC-4C9A-4742-B13C-FB6460FD3503}" type="slidenum">
              <a:rPr lang="en-US"/>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258800" y="411957"/>
            <a:ext cx="4114800" cy="877728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14400" y="411957"/>
            <a:ext cx="12105860" cy="877728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lvl="0"/>
            <a:endParaRPr lang="en-US"/>
          </a:p>
        </p:txBody>
      </p:sp>
      <p:sp>
        <p:nvSpPr>
          <p:cNvPr id="5" name="Footer Placeholder 4"/>
          <p:cNvSpPr>
            <a:spLocks noGrp="1"/>
          </p:cNvSpPr>
          <p:nvPr>
            <p:ph type="ftr" sz="quarter" idx="11"/>
          </p:nvPr>
        </p:nvSpPr>
        <p:spPr/>
        <p:txBody>
          <a:bodyPr/>
          <a:lstStyle/>
          <a:p>
            <a:pPr lvl="0"/>
            <a:endParaRPr lang="en-US"/>
          </a:p>
        </p:txBody>
      </p:sp>
      <p:sp>
        <p:nvSpPr>
          <p:cNvPr id="6" name="Slide Number Placeholder 5"/>
          <p:cNvSpPr>
            <a:spLocks noGrp="1"/>
          </p:cNvSpPr>
          <p:nvPr>
            <p:ph type="sldNum" sz="quarter" idx="12"/>
          </p:nvPr>
        </p:nvSpPr>
        <p:spPr/>
        <p:txBody>
          <a:bodyPr/>
          <a:lstStyle/>
          <a:p>
            <a:pPr lvl="0"/>
            <a:fld id="{9A0DB2DC-4C9A-4742-B13C-FB6460FD3503}" type="slidenum">
              <a:rPr lang="en-US"/>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a:fld>
            <a:endParaRPr lang="en-US"/>
          </a:p>
        </p:txBody>
      </p:sp>
      <p:sp>
        <p:nvSpPr>
          <p:cNvPr id="5" name="Footer Placeholder 4"/>
          <p:cNvSpPr>
            <a:spLocks noGrp="1"/>
          </p:cNvSpPr>
          <p:nvPr>
            <p:ph type="ftr" sz="quarter" idx="11"/>
          </p:nvPr>
        </p:nvSpPr>
        <p:spPr/>
        <p:txBody>
          <a:bodyPr/>
          <a:lstStyle/>
          <a:p/>
        </p:txBody>
      </p:sp>
      <p:sp>
        <p:nvSpPr>
          <p:cNvPr id="6" name="Slide Number Placeholder 5"/>
          <p:cNvSpPr>
            <a:spLocks noGrp="1"/>
          </p:cNvSpPr>
          <p:nvPr>
            <p:ph type="sldNum" sz="quarter" idx="12"/>
          </p:nvPr>
        </p:nvSpPr>
        <p:spPr/>
        <p:txBody>
          <a:bodyPr/>
          <a:lstStyle/>
          <a:p>
            <a:fld id="{B6F15528-21DE-4FAA-801E-634DDDAF4B2B}" type="slidenum">
              <a:rPr/>
            </a:fld>
            <a:endParaRPr/>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6" y="2564607"/>
            <a:ext cx="15773400" cy="4279106"/>
          </a:xfrm>
        </p:spPr>
        <p:txBody>
          <a:bodyPr anchor="b"/>
          <a:lstStyle>
            <a:lvl1pPr>
              <a:defRPr sz="6750"/>
            </a:lvl1pPr>
          </a:lstStyle>
          <a:p>
            <a:r>
              <a:rPr lang="en-US" smtClean="0"/>
              <a:t>Click to edit Master title style</a:t>
            </a:r>
            <a:endParaRPr lang="en-US"/>
          </a:p>
        </p:txBody>
      </p:sp>
      <p:sp>
        <p:nvSpPr>
          <p:cNvPr id="3" name="Text Placeholder 2"/>
          <p:cNvSpPr>
            <a:spLocks noGrp="1"/>
          </p:cNvSpPr>
          <p:nvPr>
            <p:ph type="body" idx="1"/>
          </p:nvPr>
        </p:nvSpPr>
        <p:spPr>
          <a:xfrm>
            <a:off x="1247776" y="6884195"/>
            <a:ext cx="15773400" cy="2250281"/>
          </a:xfrm>
        </p:spPr>
        <p:txBody>
          <a:bodyPr/>
          <a:lstStyle>
            <a:lvl1pPr marL="0" indent="0">
              <a:buNone/>
              <a:defRPr sz="2700">
                <a:solidFill>
                  <a:schemeClr val="tx1">
                    <a:tint val="75000"/>
                  </a:schemeClr>
                </a:solidFill>
              </a:defRPr>
            </a:lvl1pPr>
            <a:lvl2pPr marL="514350" indent="0">
              <a:buNone/>
              <a:defRPr sz="2250">
                <a:solidFill>
                  <a:schemeClr val="tx1">
                    <a:tint val="75000"/>
                  </a:schemeClr>
                </a:solidFill>
              </a:defRPr>
            </a:lvl2pPr>
            <a:lvl3pPr marL="1028700" indent="0">
              <a:buNone/>
              <a:defRPr sz="2025">
                <a:solidFill>
                  <a:schemeClr val="tx1">
                    <a:tint val="75000"/>
                  </a:schemeClr>
                </a:solidFill>
              </a:defRPr>
            </a:lvl3pPr>
            <a:lvl4pPr marL="1543050" indent="0">
              <a:buNone/>
              <a:defRPr sz="1800">
                <a:solidFill>
                  <a:schemeClr val="tx1">
                    <a:tint val="75000"/>
                  </a:schemeClr>
                </a:solidFill>
              </a:defRPr>
            </a:lvl4pPr>
            <a:lvl5pPr marL="2057400" indent="0">
              <a:buNone/>
              <a:defRPr sz="1800">
                <a:solidFill>
                  <a:schemeClr val="tx1">
                    <a:tint val="75000"/>
                  </a:schemeClr>
                </a:solidFill>
              </a:defRPr>
            </a:lvl5pPr>
            <a:lvl6pPr marL="2571750" indent="0">
              <a:buNone/>
              <a:defRPr sz="1800">
                <a:solidFill>
                  <a:schemeClr val="tx1">
                    <a:tint val="75000"/>
                  </a:schemeClr>
                </a:solidFill>
              </a:defRPr>
            </a:lvl6pPr>
            <a:lvl7pPr marL="3086100" indent="0">
              <a:buNone/>
              <a:defRPr sz="1800">
                <a:solidFill>
                  <a:schemeClr val="tx1">
                    <a:tint val="75000"/>
                  </a:schemeClr>
                </a:solidFill>
              </a:defRPr>
            </a:lvl7pPr>
            <a:lvl8pPr marL="3600450" indent="0">
              <a:buNone/>
              <a:defRPr sz="1800">
                <a:solidFill>
                  <a:schemeClr val="tx1">
                    <a:tint val="75000"/>
                  </a:schemeClr>
                </a:solidFill>
              </a:defRPr>
            </a:lvl8pPr>
            <a:lvl9pPr marL="4114800" indent="0">
              <a:buNone/>
              <a:defRPr sz="18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pPr lvl="0"/>
            <a:endParaRPr lang="en-US"/>
          </a:p>
        </p:txBody>
      </p:sp>
      <p:sp>
        <p:nvSpPr>
          <p:cNvPr id="5" name="Footer Placeholder 4"/>
          <p:cNvSpPr>
            <a:spLocks noGrp="1"/>
          </p:cNvSpPr>
          <p:nvPr>
            <p:ph type="ftr" sz="quarter" idx="11"/>
          </p:nvPr>
        </p:nvSpPr>
        <p:spPr/>
        <p:txBody>
          <a:bodyPr/>
          <a:lstStyle/>
          <a:p>
            <a:pPr lvl="0"/>
            <a:endParaRPr lang="en-US"/>
          </a:p>
        </p:txBody>
      </p:sp>
      <p:sp>
        <p:nvSpPr>
          <p:cNvPr id="6" name="Slide Number Placeholder 5"/>
          <p:cNvSpPr>
            <a:spLocks noGrp="1"/>
          </p:cNvSpPr>
          <p:nvPr>
            <p:ph type="sldNum" sz="quarter" idx="12"/>
          </p:nvPr>
        </p:nvSpPr>
        <p:spPr/>
        <p:txBody>
          <a:bodyPr/>
          <a:lstStyle/>
          <a:p>
            <a:pPr lvl="0"/>
            <a:fld id="{9A0DB2DC-4C9A-4742-B13C-FB6460FD3503}" type="slidenum">
              <a:rPr lang="en-US"/>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14400" y="2400300"/>
            <a:ext cx="8065008" cy="6788945"/>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9308592" y="2400300"/>
            <a:ext cx="8065008" cy="6788945"/>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a:fld>
            <a:endParaRPr lang="en-US"/>
          </a:p>
        </p:txBody>
      </p:sp>
      <p:sp>
        <p:nvSpPr>
          <p:cNvPr id="6" name="Footer Placeholder 5"/>
          <p:cNvSpPr>
            <a:spLocks noGrp="1"/>
          </p:cNvSpPr>
          <p:nvPr>
            <p:ph type="ftr" sz="quarter" idx="11"/>
          </p:nvPr>
        </p:nvSpPr>
        <p:spPr/>
        <p:txBody>
          <a:bodyPr/>
          <a:lstStyle/>
          <a:p/>
        </p:txBody>
      </p:sp>
      <p:sp>
        <p:nvSpPr>
          <p:cNvPr id="7" name="Slide Number Placeholder 6"/>
          <p:cNvSpPr>
            <a:spLocks noGrp="1"/>
          </p:cNvSpPr>
          <p:nvPr>
            <p:ph type="sldNum" sz="quarter" idx="12"/>
          </p:nvPr>
        </p:nvSpPr>
        <p:spPr/>
        <p:txBody>
          <a:bodyPr/>
          <a:lstStyle/>
          <a:p>
            <a:fld id="{B6F15528-21DE-4FAA-801E-634DDDAF4B2B}" type="slidenum">
              <a:rPr/>
            </a:fld>
            <a:endParaRPr/>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688"/>
            <a:ext cx="15773400" cy="1988345"/>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1259682" y="2521745"/>
            <a:ext cx="7736680" cy="1235868"/>
          </a:xfrm>
        </p:spPr>
        <p:txBody>
          <a:bodyPr anchor="b"/>
          <a:lstStyle>
            <a:lvl1pPr marL="0" indent="0">
              <a:buNone/>
              <a:defRPr sz="2700" b="1"/>
            </a:lvl1pPr>
            <a:lvl2pPr marL="514350" indent="0">
              <a:buNone/>
              <a:defRPr sz="2250" b="1"/>
            </a:lvl2pPr>
            <a:lvl3pPr marL="1028700" indent="0">
              <a:buNone/>
              <a:defRPr sz="2025" b="1"/>
            </a:lvl3pPr>
            <a:lvl4pPr marL="1543050" indent="0">
              <a:buNone/>
              <a:defRPr sz="1800" b="1"/>
            </a:lvl4pPr>
            <a:lvl5pPr marL="2057400" indent="0">
              <a:buNone/>
              <a:defRPr sz="1800" b="1"/>
            </a:lvl5pPr>
            <a:lvl6pPr marL="2571750" indent="0">
              <a:buNone/>
              <a:defRPr sz="1800" b="1"/>
            </a:lvl6pPr>
            <a:lvl7pPr marL="3086100" indent="0">
              <a:buNone/>
              <a:defRPr sz="1800" b="1"/>
            </a:lvl7pPr>
            <a:lvl8pPr marL="3600450" indent="0">
              <a:buNone/>
              <a:defRPr sz="1800" b="1"/>
            </a:lvl8pPr>
            <a:lvl9pPr marL="4114800" indent="0">
              <a:buNone/>
              <a:defRPr sz="18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1259682" y="3757613"/>
            <a:ext cx="7736680" cy="5526882"/>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9258300" y="2521745"/>
            <a:ext cx="7774782" cy="1235868"/>
          </a:xfrm>
        </p:spPr>
        <p:txBody>
          <a:bodyPr anchor="b"/>
          <a:lstStyle>
            <a:lvl1pPr marL="0" indent="0">
              <a:buNone/>
              <a:defRPr sz="2700" b="1"/>
            </a:lvl1pPr>
            <a:lvl2pPr marL="514350" indent="0">
              <a:buNone/>
              <a:defRPr sz="2250" b="1"/>
            </a:lvl2pPr>
            <a:lvl3pPr marL="1028700" indent="0">
              <a:buNone/>
              <a:defRPr sz="2025" b="1"/>
            </a:lvl3pPr>
            <a:lvl4pPr marL="1543050" indent="0">
              <a:buNone/>
              <a:defRPr sz="1800" b="1"/>
            </a:lvl4pPr>
            <a:lvl5pPr marL="2057400" indent="0">
              <a:buNone/>
              <a:defRPr sz="1800" b="1"/>
            </a:lvl5pPr>
            <a:lvl6pPr marL="2571750" indent="0">
              <a:buNone/>
              <a:defRPr sz="1800" b="1"/>
            </a:lvl6pPr>
            <a:lvl7pPr marL="3086100" indent="0">
              <a:buNone/>
              <a:defRPr sz="1800" b="1"/>
            </a:lvl7pPr>
            <a:lvl8pPr marL="3600450" indent="0">
              <a:buNone/>
              <a:defRPr sz="1800" b="1"/>
            </a:lvl8pPr>
            <a:lvl9pPr marL="4114800" indent="0">
              <a:buNone/>
              <a:defRPr sz="18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9258300" y="3757613"/>
            <a:ext cx="7774782" cy="5526882"/>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pPr lvl="0"/>
            <a:endParaRPr lang="en-US"/>
          </a:p>
        </p:txBody>
      </p:sp>
      <p:sp>
        <p:nvSpPr>
          <p:cNvPr id="8" name="Footer Placeholder 7"/>
          <p:cNvSpPr>
            <a:spLocks noGrp="1"/>
          </p:cNvSpPr>
          <p:nvPr>
            <p:ph type="ftr" sz="quarter" idx="11"/>
          </p:nvPr>
        </p:nvSpPr>
        <p:spPr/>
        <p:txBody>
          <a:bodyPr/>
          <a:lstStyle/>
          <a:p>
            <a:pPr lvl="0"/>
            <a:endParaRPr lang="en-US"/>
          </a:p>
        </p:txBody>
      </p:sp>
      <p:sp>
        <p:nvSpPr>
          <p:cNvPr id="9" name="Slide Number Placeholder 8"/>
          <p:cNvSpPr>
            <a:spLocks noGrp="1"/>
          </p:cNvSpPr>
          <p:nvPr>
            <p:ph type="sldNum" sz="quarter" idx="12"/>
          </p:nvPr>
        </p:nvSpPr>
        <p:spPr/>
        <p:txBody>
          <a:bodyPr/>
          <a:lstStyle/>
          <a:p>
            <a:pPr lvl="0"/>
            <a:fld id="{9A0DB2DC-4C9A-4742-B13C-FB6460FD3503}" type="slidenum">
              <a:rPr lang="en-US"/>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a:fld>
            <a:endParaRPr lang="en-US"/>
          </a:p>
        </p:txBody>
      </p:sp>
      <p:sp>
        <p:nvSpPr>
          <p:cNvPr id="4" name="Footer Placeholder 3"/>
          <p:cNvSpPr>
            <a:spLocks noGrp="1"/>
          </p:cNvSpPr>
          <p:nvPr>
            <p:ph type="ftr" sz="quarter" idx="11"/>
          </p:nvPr>
        </p:nvSpPr>
        <p:spPr/>
        <p:txBody>
          <a:bodyPr/>
          <a:lstStyle/>
          <a:p/>
        </p:txBody>
      </p:sp>
      <p:sp>
        <p:nvSpPr>
          <p:cNvPr id="5" name="Slide Number Placeholder 4"/>
          <p:cNvSpPr>
            <a:spLocks noGrp="1"/>
          </p:cNvSpPr>
          <p:nvPr>
            <p:ph type="sldNum" sz="quarter" idx="12"/>
          </p:nvPr>
        </p:nvSpPr>
        <p:spPr/>
        <p:txBody>
          <a:bodyPr/>
          <a:lstStyle/>
          <a:p>
            <a:fld id="{B6F15528-21DE-4FAA-801E-634DDDAF4B2B}" type="slidenum">
              <a:rPr/>
            </a:fld>
            <a:endParaRPr/>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a:fld>
            <a:endParaRPr lang="en-US"/>
          </a:p>
        </p:txBody>
      </p:sp>
      <p:sp>
        <p:nvSpPr>
          <p:cNvPr id="3" name="Footer Placeholder 2"/>
          <p:cNvSpPr>
            <a:spLocks noGrp="1"/>
          </p:cNvSpPr>
          <p:nvPr>
            <p:ph type="ftr" sz="quarter" idx="11"/>
          </p:nvPr>
        </p:nvSpPr>
        <p:spPr/>
        <p:txBody>
          <a:bodyPr/>
          <a:lstStyle/>
          <a:p/>
        </p:txBody>
      </p:sp>
      <p:sp>
        <p:nvSpPr>
          <p:cNvPr id="4" name="Slide Number Placeholder 3"/>
          <p:cNvSpPr>
            <a:spLocks noGrp="1"/>
          </p:cNvSpPr>
          <p:nvPr>
            <p:ph type="sldNum" sz="quarter" idx="12"/>
          </p:nvPr>
        </p:nvSpPr>
        <p:spPr/>
        <p:txBody>
          <a:bodyPr/>
          <a:lstStyle/>
          <a:p>
            <a:fld id="{B6F15528-21DE-4FAA-801E-634DDDAF4B2B}" type="slidenum">
              <a:rPr/>
            </a:fld>
            <a:endParaRPr/>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2" y="685800"/>
            <a:ext cx="5898356" cy="2400300"/>
          </a:xfrm>
        </p:spPr>
        <p:txBody>
          <a:bodyPr anchor="b"/>
          <a:lstStyle>
            <a:lvl1pPr>
              <a:defRPr sz="3600"/>
            </a:lvl1pPr>
          </a:lstStyle>
          <a:p>
            <a:r>
              <a:rPr lang="en-US" smtClean="0"/>
              <a:t>Click to edit Master title style</a:t>
            </a:r>
            <a:endParaRPr lang="en-US"/>
          </a:p>
        </p:txBody>
      </p:sp>
      <p:sp>
        <p:nvSpPr>
          <p:cNvPr id="3" name="Content Placeholder 2"/>
          <p:cNvSpPr>
            <a:spLocks noGrp="1"/>
          </p:cNvSpPr>
          <p:nvPr>
            <p:ph idx="1"/>
          </p:nvPr>
        </p:nvSpPr>
        <p:spPr>
          <a:xfrm>
            <a:off x="7774782" y="1481138"/>
            <a:ext cx="9258300" cy="7310438"/>
          </a:xfrm>
        </p:spPr>
        <p:txBody>
          <a:bodyPr/>
          <a:lstStyle>
            <a:lvl1pPr>
              <a:defRPr sz="3600"/>
            </a:lvl1pPr>
            <a:lvl2pPr>
              <a:defRPr sz="3150"/>
            </a:lvl2pPr>
            <a:lvl3pPr>
              <a:defRPr sz="2700"/>
            </a:lvl3pPr>
            <a:lvl4pPr>
              <a:defRPr sz="2250"/>
            </a:lvl4pPr>
            <a:lvl5pPr>
              <a:defRPr sz="2250"/>
            </a:lvl5pPr>
            <a:lvl6pPr>
              <a:defRPr sz="2250"/>
            </a:lvl6pPr>
            <a:lvl7pPr>
              <a:defRPr sz="2250"/>
            </a:lvl7pPr>
            <a:lvl8pPr>
              <a:defRPr sz="2250"/>
            </a:lvl8pPr>
            <a:lvl9pPr>
              <a:defRPr sz="225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1259682" y="3086100"/>
            <a:ext cx="5898356" cy="5717382"/>
          </a:xfrm>
        </p:spPr>
        <p:txBody>
          <a:bodyPr/>
          <a:lstStyle>
            <a:lvl1pPr marL="0" indent="0">
              <a:buNone/>
              <a:defRPr sz="1800"/>
            </a:lvl1pPr>
            <a:lvl2pPr marL="514350" indent="0">
              <a:buNone/>
              <a:defRPr sz="1575"/>
            </a:lvl2pPr>
            <a:lvl3pPr marL="1028700" indent="0">
              <a:buNone/>
              <a:defRPr sz="1350"/>
            </a:lvl3pPr>
            <a:lvl4pPr marL="1543050" indent="0">
              <a:buNone/>
              <a:defRPr sz="1125"/>
            </a:lvl4pPr>
            <a:lvl5pPr marL="2057400" indent="0">
              <a:buNone/>
              <a:defRPr sz="1125"/>
            </a:lvl5pPr>
            <a:lvl6pPr marL="2571750" indent="0">
              <a:buNone/>
              <a:defRPr sz="1125"/>
            </a:lvl6pPr>
            <a:lvl7pPr marL="3086100" indent="0">
              <a:buNone/>
              <a:defRPr sz="1125"/>
            </a:lvl7pPr>
            <a:lvl8pPr marL="3600450" indent="0">
              <a:buNone/>
              <a:defRPr sz="1125"/>
            </a:lvl8pPr>
            <a:lvl9pPr marL="4114800" indent="0">
              <a:buNone/>
              <a:defRPr sz="1125"/>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lvl="0"/>
            <a:endParaRPr lang="en-US"/>
          </a:p>
        </p:txBody>
      </p:sp>
      <p:sp>
        <p:nvSpPr>
          <p:cNvPr id="6" name="Footer Placeholder 5"/>
          <p:cNvSpPr>
            <a:spLocks noGrp="1"/>
          </p:cNvSpPr>
          <p:nvPr>
            <p:ph type="ftr" sz="quarter" idx="11"/>
          </p:nvPr>
        </p:nvSpPr>
        <p:spPr/>
        <p:txBody>
          <a:bodyPr/>
          <a:lstStyle/>
          <a:p>
            <a:pPr lvl="0"/>
            <a:endParaRPr lang="en-US"/>
          </a:p>
        </p:txBody>
      </p:sp>
      <p:sp>
        <p:nvSpPr>
          <p:cNvPr id="7" name="Slide Number Placeholder 6"/>
          <p:cNvSpPr>
            <a:spLocks noGrp="1"/>
          </p:cNvSpPr>
          <p:nvPr>
            <p:ph type="sldNum" sz="quarter" idx="12"/>
          </p:nvPr>
        </p:nvSpPr>
        <p:spPr/>
        <p:txBody>
          <a:bodyPr/>
          <a:lstStyle/>
          <a:p>
            <a:pPr lvl="0"/>
            <a:fld id="{9A0DB2DC-4C9A-4742-B13C-FB6460FD3503}" type="slidenum">
              <a:rPr lang="en-US"/>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2" y="685800"/>
            <a:ext cx="5898356" cy="2400300"/>
          </a:xfrm>
        </p:spPr>
        <p:txBody>
          <a:bodyPr anchor="b"/>
          <a:lstStyle>
            <a:lvl1pPr>
              <a:defRPr sz="3600"/>
            </a:lvl1pPr>
          </a:lstStyle>
          <a:p>
            <a:r>
              <a:rPr lang="en-US" smtClean="0"/>
              <a:t>Click to edit Master title style</a:t>
            </a:r>
            <a:endParaRPr lang="en-US"/>
          </a:p>
        </p:txBody>
      </p:sp>
      <p:sp>
        <p:nvSpPr>
          <p:cNvPr id="3" name="Picture Placeholder 2"/>
          <p:cNvSpPr>
            <a:spLocks noGrp="1"/>
          </p:cNvSpPr>
          <p:nvPr>
            <p:ph type="pic" idx="1"/>
          </p:nvPr>
        </p:nvSpPr>
        <p:spPr>
          <a:xfrm>
            <a:off x="7774782" y="1481138"/>
            <a:ext cx="9258300" cy="7310438"/>
          </a:xfrm>
        </p:spPr>
        <p:txBody>
          <a:bodyPr/>
          <a:lstStyle>
            <a:lvl1pPr marL="0" indent="0">
              <a:buNone/>
              <a:defRPr sz="3600"/>
            </a:lvl1pPr>
            <a:lvl2pPr marL="514350" indent="0">
              <a:buNone/>
              <a:defRPr sz="3150"/>
            </a:lvl2pPr>
            <a:lvl3pPr marL="1028700" indent="0">
              <a:buNone/>
              <a:defRPr sz="2700"/>
            </a:lvl3pPr>
            <a:lvl4pPr marL="1543050" indent="0">
              <a:buNone/>
              <a:defRPr sz="2250"/>
            </a:lvl4pPr>
            <a:lvl5pPr marL="2057400" indent="0">
              <a:buNone/>
              <a:defRPr sz="2250"/>
            </a:lvl5pPr>
            <a:lvl6pPr marL="2571750" indent="0">
              <a:buNone/>
              <a:defRPr sz="2250"/>
            </a:lvl6pPr>
            <a:lvl7pPr marL="3086100" indent="0">
              <a:buNone/>
              <a:defRPr sz="2250"/>
            </a:lvl7pPr>
            <a:lvl8pPr marL="3600450" indent="0">
              <a:buNone/>
              <a:defRPr sz="2250"/>
            </a:lvl8pPr>
            <a:lvl9pPr marL="4114800" indent="0">
              <a:buNone/>
              <a:defRPr sz="2250"/>
            </a:lvl9pPr>
          </a:lstStyle>
          <a:p>
            <a:endParaRPr lang="en-US"/>
          </a:p>
        </p:txBody>
      </p:sp>
      <p:sp>
        <p:nvSpPr>
          <p:cNvPr id="4" name="Text Placeholder 3"/>
          <p:cNvSpPr>
            <a:spLocks noGrp="1"/>
          </p:cNvSpPr>
          <p:nvPr>
            <p:ph type="body" sz="half" idx="2"/>
          </p:nvPr>
        </p:nvSpPr>
        <p:spPr>
          <a:xfrm>
            <a:off x="1259682" y="3086100"/>
            <a:ext cx="5898356" cy="5717382"/>
          </a:xfrm>
        </p:spPr>
        <p:txBody>
          <a:bodyPr/>
          <a:lstStyle>
            <a:lvl1pPr marL="0" indent="0">
              <a:buNone/>
              <a:defRPr sz="1800"/>
            </a:lvl1pPr>
            <a:lvl2pPr marL="514350" indent="0">
              <a:buNone/>
              <a:defRPr sz="1575"/>
            </a:lvl2pPr>
            <a:lvl3pPr marL="1028700" indent="0">
              <a:buNone/>
              <a:defRPr sz="1350"/>
            </a:lvl3pPr>
            <a:lvl4pPr marL="1543050" indent="0">
              <a:buNone/>
              <a:defRPr sz="1125"/>
            </a:lvl4pPr>
            <a:lvl5pPr marL="2057400" indent="0">
              <a:buNone/>
              <a:defRPr sz="1125"/>
            </a:lvl5pPr>
            <a:lvl6pPr marL="2571750" indent="0">
              <a:buNone/>
              <a:defRPr sz="1125"/>
            </a:lvl6pPr>
            <a:lvl7pPr marL="3086100" indent="0">
              <a:buNone/>
              <a:defRPr sz="1125"/>
            </a:lvl7pPr>
            <a:lvl8pPr marL="3600450" indent="0">
              <a:buNone/>
              <a:defRPr sz="1125"/>
            </a:lvl8pPr>
            <a:lvl9pPr marL="4114800" indent="0">
              <a:buNone/>
              <a:defRPr sz="1125"/>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lvl="0"/>
            <a:endParaRPr lang="en-US"/>
          </a:p>
        </p:txBody>
      </p:sp>
      <p:sp>
        <p:nvSpPr>
          <p:cNvPr id="6" name="Footer Placeholder 5"/>
          <p:cNvSpPr>
            <a:spLocks noGrp="1"/>
          </p:cNvSpPr>
          <p:nvPr>
            <p:ph type="ftr" sz="quarter" idx="11"/>
          </p:nvPr>
        </p:nvSpPr>
        <p:spPr/>
        <p:txBody>
          <a:bodyPr/>
          <a:lstStyle/>
          <a:p>
            <a:pPr lvl="0"/>
            <a:endParaRPr lang="en-US"/>
          </a:p>
        </p:txBody>
      </p:sp>
      <p:sp>
        <p:nvSpPr>
          <p:cNvPr id="7" name="Slide Number Placeholder 6"/>
          <p:cNvSpPr>
            <a:spLocks noGrp="1"/>
          </p:cNvSpPr>
          <p:nvPr>
            <p:ph type="sldNum" sz="quarter" idx="12"/>
          </p:nvPr>
        </p:nvSpPr>
        <p:spPr/>
        <p:txBody>
          <a:bodyPr/>
          <a:lstStyle/>
          <a:p>
            <a:pPr lvl="0"/>
            <a:fld id="{9A0DB2DC-4C9A-4742-B13C-FB6460FD3503}" type="slidenum">
              <a:rPr lang="en-US"/>
            </a:fld>
            <a:endParaRPr lang="en-US"/>
          </a:p>
        </p:txBody>
      </p:sp>
    </p:spTree>
  </p:cSld>
  <p:clrMapOvr>
    <a:masterClrMapping/>
  </p:clrMapOvr>
  <p:timing>
    <p:tnLst>
      <p:par>
        <p:cTn id="1" dur="indefinite" restart="never" nodeType="tmRoot"/>
      </p:par>
    </p:tnLst>
  </p:timing>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p:sp>
        <p:nvSpPr>
          <p:cNvPr id="1026" name="Title 1025"/>
          <p:cNvSpPr/>
          <p:nvPr>
            <p:ph type="title"/>
          </p:nvPr>
        </p:nvSpPr>
        <p:spPr>
          <a:xfrm>
            <a:off x="914400" y="411957"/>
            <a:ext cx="16459200" cy="1714500"/>
          </a:xfrm>
          <a:prstGeom prst="rect">
            <a:avLst/>
          </a:prstGeom>
          <a:noFill/>
          <a:ln w="9525">
            <a:noFill/>
          </a:ln>
        </p:spPr>
        <p:txBody>
          <a:bodyPr anchor="ctr" anchorCtr="0"/>
          <a:p>
            <a:pPr lvl="0"/>
            <a:r>
              <a:t>Click to edit Master title style</a:t>
            </a:r>
          </a:p>
        </p:txBody>
      </p:sp>
      <p:sp>
        <p:nvSpPr>
          <p:cNvPr id="1027" name="Text Placeholder 1026"/>
          <p:cNvSpPr/>
          <p:nvPr>
            <p:ph type="body" idx="1"/>
          </p:nvPr>
        </p:nvSpPr>
        <p:spPr>
          <a:xfrm>
            <a:off x="914400" y="2400300"/>
            <a:ext cx="16459200" cy="6788945"/>
          </a:xfrm>
          <a:prstGeom prst="rect">
            <a:avLst/>
          </a:prstGeom>
          <a:noFill/>
          <a:ln w="9525">
            <a:noFill/>
          </a:ln>
        </p:spPr>
        <p:txBody>
          <a:bodyPr/>
          <a:p>
            <a:pPr lvl="0"/>
            <a:r>
              <a:t>Click to edit Master text styles</a:t>
            </a:r>
          </a:p>
          <a:p>
            <a:pPr lvl="1"/>
            <a:r>
              <a:t>Second level</a:t>
            </a:r>
          </a:p>
          <a:p>
            <a:pPr lvl="2"/>
            <a:r>
              <a:t>Third level</a:t>
            </a:r>
          </a:p>
          <a:p>
            <a:pPr lvl="3"/>
            <a:r>
              <a:t>Fourth level</a:t>
            </a:r>
          </a:p>
          <a:p>
            <a:pPr lvl="4"/>
            <a:r>
              <a:t>Fifth level</a:t>
            </a:r>
          </a:p>
        </p:txBody>
      </p:sp>
      <p:sp>
        <p:nvSpPr>
          <p:cNvPr id="1028" name="Date Placeholder 1027"/>
          <p:cNvSpPr/>
          <p:nvPr>
            <p:ph type="dt" sz="half" idx="2"/>
          </p:nvPr>
        </p:nvSpPr>
        <p:spPr>
          <a:xfrm>
            <a:off x="914400" y="9367838"/>
            <a:ext cx="4267200" cy="714375"/>
          </a:xfrm>
          <a:prstGeom prst="rect">
            <a:avLst/>
          </a:prstGeom>
          <a:noFill/>
          <a:ln w="9525">
            <a:noFill/>
          </a:ln>
        </p:spPr>
        <p:txBody>
          <a:bodyPr/>
          <a:lstStyle>
            <a:lvl1pPr>
              <a:defRPr sz="2100"/>
            </a:lvl1pPr>
          </a:lstStyle>
          <a:p>
            <a:fld id="{1D8BD707-D9CF-40AE-B4C6-C98DA3205C09}" type="datetimeFigureOut">
              <a:rPr lang="en-US"/>
            </a:fld>
            <a:endParaRPr lang="en-US"/>
          </a:p>
        </p:txBody>
      </p:sp>
      <p:sp>
        <p:nvSpPr>
          <p:cNvPr id="1029" name="Footer Placeholder 1028"/>
          <p:cNvSpPr/>
          <p:nvPr>
            <p:ph type="ftr" sz="quarter" idx="3"/>
          </p:nvPr>
        </p:nvSpPr>
        <p:spPr>
          <a:xfrm>
            <a:off x="6248400" y="9367838"/>
            <a:ext cx="5791200" cy="714375"/>
          </a:xfrm>
          <a:prstGeom prst="rect">
            <a:avLst/>
          </a:prstGeom>
          <a:noFill/>
          <a:ln w="9525">
            <a:noFill/>
          </a:ln>
        </p:spPr>
        <p:txBody>
          <a:bodyPr/>
          <a:lstStyle>
            <a:lvl1pPr algn="ctr">
              <a:defRPr sz="2100"/>
            </a:lvl1pPr>
          </a:lstStyle>
          <a:p/>
        </p:txBody>
      </p:sp>
      <p:sp>
        <p:nvSpPr>
          <p:cNvPr id="1030" name="Slide Number Placeholder 1029"/>
          <p:cNvSpPr/>
          <p:nvPr>
            <p:ph type="sldNum" sz="quarter" idx="4"/>
          </p:nvPr>
        </p:nvSpPr>
        <p:spPr>
          <a:xfrm>
            <a:off x="13106400" y="9367838"/>
            <a:ext cx="4267200" cy="714375"/>
          </a:xfrm>
          <a:prstGeom prst="rect">
            <a:avLst/>
          </a:prstGeom>
          <a:noFill/>
          <a:ln w="9525">
            <a:noFill/>
          </a:ln>
        </p:spPr>
        <p:txBody>
          <a:bodyPr/>
          <a:lstStyle>
            <a:lvl1pPr algn="r">
              <a:defRPr sz="2100"/>
            </a:lvl1pPr>
          </a:lstStyle>
          <a:p>
            <a:fld id="{B6F15528-21DE-4FAA-801E-634DDDAF4B2B}"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marL="0" lvl="0" indent="0" algn="ctr" defTabSz="1371600" eaLnBrk="1" fontAlgn="base" latinLnBrk="0" hangingPunct="1">
        <a:lnSpc>
          <a:spcPct val="100000"/>
        </a:lnSpc>
        <a:spcBef>
          <a:spcPct val="0"/>
        </a:spcBef>
        <a:spcAft>
          <a:spcPct val="0"/>
        </a:spcAft>
        <a:buNone/>
        <a:defRPr sz="6600" b="0" i="0" u="none" kern="1200" baseline="0">
          <a:solidFill>
            <a:schemeClr val="tx2"/>
          </a:solidFill>
          <a:latin typeface="+mj-lt"/>
          <a:ea typeface="+mj-ea"/>
          <a:cs typeface="+mj-cs"/>
        </a:defRPr>
      </a:lvl1pPr>
    </p:titleStyle>
    <p:bodyStyle>
      <a:lvl1pPr marL="514350" lvl="0" indent="-514350" algn="l" defTabSz="1371600" eaLnBrk="1" fontAlgn="base" latinLnBrk="0" hangingPunct="1">
        <a:lnSpc>
          <a:spcPct val="100000"/>
        </a:lnSpc>
        <a:spcBef>
          <a:spcPct val="30000"/>
        </a:spcBef>
        <a:spcAft>
          <a:spcPct val="0"/>
        </a:spcAft>
        <a:buChar char="•"/>
        <a:defRPr sz="4800" b="0" i="0" u="none" kern="1200" baseline="0">
          <a:solidFill>
            <a:schemeClr val="tx1"/>
          </a:solidFill>
          <a:latin typeface="+mn-lt"/>
          <a:ea typeface="+mn-ea"/>
          <a:cs typeface="+mn-cs"/>
        </a:defRPr>
      </a:lvl1pPr>
      <a:lvl2pPr marL="1114425" lvl="1" indent="-428625" algn="l" defTabSz="1371600" eaLnBrk="1" fontAlgn="base" latinLnBrk="0" hangingPunct="1">
        <a:lnSpc>
          <a:spcPct val="100000"/>
        </a:lnSpc>
        <a:spcBef>
          <a:spcPct val="30000"/>
        </a:spcBef>
        <a:spcAft>
          <a:spcPct val="0"/>
        </a:spcAft>
        <a:buChar char="–"/>
        <a:defRPr sz="4200" b="0" i="0" u="none" kern="1200" baseline="0">
          <a:solidFill>
            <a:schemeClr val="tx1"/>
          </a:solidFill>
          <a:latin typeface="+mn-lt"/>
          <a:ea typeface="+mn-ea"/>
          <a:cs typeface="+mn-cs"/>
        </a:defRPr>
      </a:lvl2pPr>
      <a:lvl3pPr marL="1714500" lvl="2" indent="-342900" algn="l" defTabSz="1371600" eaLnBrk="1" fontAlgn="base" latinLnBrk="0" hangingPunct="1">
        <a:lnSpc>
          <a:spcPct val="100000"/>
        </a:lnSpc>
        <a:spcBef>
          <a:spcPct val="30000"/>
        </a:spcBef>
        <a:spcAft>
          <a:spcPct val="0"/>
        </a:spcAft>
        <a:buChar char="•"/>
        <a:defRPr sz="3600" b="0" i="0" u="none" kern="1200" baseline="0">
          <a:solidFill>
            <a:schemeClr val="tx1"/>
          </a:solidFill>
          <a:latin typeface="+mn-lt"/>
          <a:ea typeface="+mn-ea"/>
          <a:cs typeface="+mn-cs"/>
        </a:defRPr>
      </a:lvl3pPr>
      <a:lvl4pPr marL="2400300" lvl="3" indent="-342900" algn="l" defTabSz="1371600" eaLnBrk="1" fontAlgn="base" latinLnBrk="0" hangingPunct="1">
        <a:lnSpc>
          <a:spcPct val="100000"/>
        </a:lnSpc>
        <a:spcBef>
          <a:spcPct val="30000"/>
        </a:spcBef>
        <a:spcAft>
          <a:spcPct val="0"/>
        </a:spcAft>
        <a:buChar char="–"/>
        <a:defRPr sz="3000" b="0" i="0" u="none" kern="1200" baseline="0">
          <a:solidFill>
            <a:schemeClr val="tx1"/>
          </a:solidFill>
          <a:latin typeface="+mn-lt"/>
          <a:ea typeface="+mn-ea"/>
          <a:cs typeface="+mn-cs"/>
        </a:defRPr>
      </a:lvl4pPr>
      <a:lvl5pPr marL="3086100" lvl="4" indent="-342900" algn="l" defTabSz="1371600" eaLnBrk="1" fontAlgn="base" latinLnBrk="0" hangingPunct="1">
        <a:lnSpc>
          <a:spcPct val="100000"/>
        </a:lnSpc>
        <a:spcBef>
          <a:spcPct val="30000"/>
        </a:spcBef>
        <a:spcAft>
          <a:spcPct val="0"/>
        </a:spcAft>
        <a:buChar char="»"/>
        <a:defRPr sz="3000" b="0" i="0" u="none" kern="1200" baseline="0">
          <a:solidFill>
            <a:schemeClr val="tx1"/>
          </a:solidFill>
          <a:latin typeface="+mn-lt"/>
          <a:ea typeface="+mn-ea"/>
          <a:cs typeface="+mn-cs"/>
        </a:defRPr>
      </a:lvl5pPr>
      <a:lvl6pPr marL="3771900" lvl="5" indent="-342900" algn="l" defTabSz="1371600" eaLnBrk="1" fontAlgn="base" latinLnBrk="0" hangingPunct="1">
        <a:lnSpc>
          <a:spcPct val="100000"/>
        </a:lnSpc>
        <a:spcBef>
          <a:spcPct val="30000"/>
        </a:spcBef>
        <a:spcAft>
          <a:spcPct val="0"/>
        </a:spcAft>
        <a:buChar char="»"/>
        <a:defRPr sz="3000" b="0" i="0" u="none" kern="1200" baseline="0">
          <a:solidFill>
            <a:schemeClr val="tx1"/>
          </a:solidFill>
          <a:latin typeface="+mn-lt"/>
          <a:ea typeface="+mn-ea"/>
          <a:cs typeface="+mn-cs"/>
        </a:defRPr>
      </a:lvl6pPr>
      <a:lvl7pPr marL="4457700" lvl="6" indent="-342900" algn="l" defTabSz="1371600" eaLnBrk="1" fontAlgn="base" latinLnBrk="0" hangingPunct="1">
        <a:lnSpc>
          <a:spcPct val="100000"/>
        </a:lnSpc>
        <a:spcBef>
          <a:spcPct val="30000"/>
        </a:spcBef>
        <a:spcAft>
          <a:spcPct val="0"/>
        </a:spcAft>
        <a:buChar char="»"/>
        <a:defRPr sz="3000" b="0" i="0" u="none" kern="1200" baseline="0">
          <a:solidFill>
            <a:schemeClr val="tx1"/>
          </a:solidFill>
          <a:latin typeface="+mn-lt"/>
          <a:ea typeface="+mn-ea"/>
          <a:cs typeface="+mn-cs"/>
        </a:defRPr>
      </a:lvl7pPr>
      <a:lvl8pPr marL="5143500" lvl="7" indent="-342900" algn="l" defTabSz="1371600" eaLnBrk="1" fontAlgn="base" latinLnBrk="0" hangingPunct="1">
        <a:lnSpc>
          <a:spcPct val="100000"/>
        </a:lnSpc>
        <a:spcBef>
          <a:spcPct val="30000"/>
        </a:spcBef>
        <a:spcAft>
          <a:spcPct val="0"/>
        </a:spcAft>
        <a:buChar char="»"/>
        <a:defRPr sz="3000" b="0" i="0" u="none" kern="1200" baseline="0">
          <a:solidFill>
            <a:schemeClr val="tx1"/>
          </a:solidFill>
          <a:latin typeface="+mn-lt"/>
          <a:ea typeface="+mn-ea"/>
          <a:cs typeface="+mn-cs"/>
        </a:defRPr>
      </a:lvl8pPr>
      <a:lvl9pPr marL="5829300" lvl="8" indent="-342900" algn="l" defTabSz="1371600" eaLnBrk="1" fontAlgn="base" latinLnBrk="0" hangingPunct="1">
        <a:lnSpc>
          <a:spcPct val="100000"/>
        </a:lnSpc>
        <a:spcBef>
          <a:spcPct val="30000"/>
        </a:spcBef>
        <a:spcAft>
          <a:spcPct val="0"/>
        </a:spcAft>
        <a:buChar char="»"/>
        <a:defRPr sz="3000" b="0" i="0" u="none" kern="1200" baseline="0">
          <a:solidFill>
            <a:schemeClr val="tx1"/>
          </a:solidFill>
          <a:latin typeface="+mn-lt"/>
          <a:ea typeface="+mn-ea"/>
          <a:cs typeface="+mn-cs"/>
        </a:defRPr>
      </a:lvl9pPr>
    </p:bodyStyle>
    <p:otherStyle>
      <a:lvl1pPr marL="0" lvl="0" indent="0" algn="l" defTabSz="1371600" eaLnBrk="1" fontAlgn="base" latinLnBrk="0" hangingPunct="1">
        <a:lnSpc>
          <a:spcPct val="100000"/>
        </a:lnSpc>
        <a:spcBef>
          <a:spcPct val="0"/>
        </a:spcBef>
        <a:spcAft>
          <a:spcPct val="0"/>
        </a:spcAft>
        <a:buFont typeface="Arial" panose="020B0604020202020204" pitchFamily="34" charset="0"/>
        <a:buNone/>
        <a:defRPr sz="2700" b="0" i="0" u="none" kern="1200" baseline="0">
          <a:solidFill>
            <a:schemeClr val="tx1"/>
          </a:solidFill>
          <a:latin typeface="+mn-lt"/>
          <a:ea typeface="+mn-ea"/>
          <a:cs typeface="+mn-cs"/>
        </a:defRPr>
      </a:lvl1pPr>
      <a:lvl2pPr marL="685800" lvl="1" indent="0" algn="l" defTabSz="13716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2pPr>
      <a:lvl3pPr marL="1371600" lvl="2" indent="0" algn="l" defTabSz="13716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3pPr>
      <a:lvl4pPr marL="2057400" lvl="3" indent="0" algn="l" defTabSz="13716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4pPr>
      <a:lvl5pPr marL="2743200" lvl="4" indent="0" algn="l" defTabSz="13716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5pPr>
      <a:lvl6pPr marL="3429000" lvl="5" indent="0" algn="l" defTabSz="13716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6pPr>
      <a:lvl7pPr marL="4114800" lvl="6" indent="0" algn="l" defTabSz="13716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7pPr>
      <a:lvl8pPr marL="4800600" lvl="7" indent="0" algn="l" defTabSz="13716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8pPr>
      <a:lvl9pPr marL="5486400" lvl="8" indent="0" algn="l" defTabSz="13716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5.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6.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5.png"/><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object 2"/>
          <p:cNvSpPr/>
          <p:nvPr/>
        </p:nvSpPr>
        <p:spPr>
          <a:xfrm>
            <a:off x="6509133" y="9209037"/>
            <a:ext cx="11779250" cy="933450"/>
          </a:xfrm>
          <a:custGeom>
            <a:avLst/>
            <a:gdLst/>
            <a:ahLst/>
            <a:cxnLst/>
            <a:rect l="l" t="t" r="r" b="b"/>
            <a:pathLst>
              <a:path w="11779250" h="933450">
                <a:moveTo>
                  <a:pt x="11702287" y="933337"/>
                </a:moveTo>
                <a:lnTo>
                  <a:pt x="466669" y="933337"/>
                </a:lnTo>
                <a:lnTo>
                  <a:pt x="414012" y="930359"/>
                </a:lnTo>
                <a:lnTo>
                  <a:pt x="362432" y="921549"/>
                </a:lnTo>
                <a:lnTo>
                  <a:pt x="312387" y="907097"/>
                </a:lnTo>
                <a:lnTo>
                  <a:pt x="264332" y="887192"/>
                </a:lnTo>
                <a:lnTo>
                  <a:pt x="218726" y="862024"/>
                </a:lnTo>
                <a:lnTo>
                  <a:pt x="176024" y="831781"/>
                </a:lnTo>
                <a:lnTo>
                  <a:pt x="136684" y="796653"/>
                </a:lnTo>
                <a:lnTo>
                  <a:pt x="101556" y="757313"/>
                </a:lnTo>
                <a:lnTo>
                  <a:pt x="71313" y="714611"/>
                </a:lnTo>
                <a:lnTo>
                  <a:pt x="46145" y="669005"/>
                </a:lnTo>
                <a:lnTo>
                  <a:pt x="26240" y="620951"/>
                </a:lnTo>
                <a:lnTo>
                  <a:pt x="11788" y="570905"/>
                </a:lnTo>
                <a:lnTo>
                  <a:pt x="2978" y="519326"/>
                </a:lnTo>
                <a:lnTo>
                  <a:pt x="0" y="466669"/>
                </a:lnTo>
                <a:lnTo>
                  <a:pt x="2978" y="414012"/>
                </a:lnTo>
                <a:lnTo>
                  <a:pt x="11788" y="362432"/>
                </a:lnTo>
                <a:lnTo>
                  <a:pt x="26240" y="312387"/>
                </a:lnTo>
                <a:lnTo>
                  <a:pt x="46145" y="264332"/>
                </a:lnTo>
                <a:lnTo>
                  <a:pt x="71313" y="218726"/>
                </a:lnTo>
                <a:lnTo>
                  <a:pt x="101556" y="176024"/>
                </a:lnTo>
                <a:lnTo>
                  <a:pt x="136684" y="136684"/>
                </a:lnTo>
                <a:lnTo>
                  <a:pt x="176024" y="101556"/>
                </a:lnTo>
                <a:lnTo>
                  <a:pt x="218726" y="71313"/>
                </a:lnTo>
                <a:lnTo>
                  <a:pt x="264332" y="46145"/>
                </a:lnTo>
                <a:lnTo>
                  <a:pt x="312387" y="26240"/>
                </a:lnTo>
                <a:lnTo>
                  <a:pt x="362432" y="11788"/>
                </a:lnTo>
                <a:lnTo>
                  <a:pt x="414012" y="2978"/>
                </a:lnTo>
                <a:lnTo>
                  <a:pt x="466669" y="0"/>
                </a:lnTo>
                <a:lnTo>
                  <a:pt x="11702287" y="0"/>
                </a:lnTo>
                <a:lnTo>
                  <a:pt x="11754944" y="2978"/>
                </a:lnTo>
                <a:lnTo>
                  <a:pt x="11778866" y="7064"/>
                </a:lnTo>
                <a:lnTo>
                  <a:pt x="11778866" y="926273"/>
                </a:lnTo>
                <a:lnTo>
                  <a:pt x="11754944" y="930359"/>
                </a:lnTo>
                <a:lnTo>
                  <a:pt x="11702287" y="933337"/>
                </a:lnTo>
                <a:close/>
              </a:path>
            </a:pathLst>
          </a:custGeom>
          <a:solidFill>
            <a:schemeClr val="tx1"/>
          </a:solidFill>
        </p:spPr>
        <p:txBody>
          <a:bodyPr wrap="square" lIns="0" tIns="0" rIns="0" bIns="0" rtlCol="0"/>
          <a:lstStyle/>
          <a:p/>
        </p:txBody>
      </p:sp>
      <p:sp>
        <p:nvSpPr>
          <p:cNvPr id="3" name="object 3"/>
          <p:cNvSpPr/>
          <p:nvPr/>
        </p:nvSpPr>
        <p:spPr>
          <a:xfrm>
            <a:off x="16010362" y="7494544"/>
            <a:ext cx="1247775" cy="1247775"/>
          </a:xfrm>
          <a:custGeom>
            <a:avLst/>
            <a:gdLst/>
            <a:ahLst/>
            <a:cxnLst/>
            <a:rect l="l" t="t" r="r" b="b"/>
            <a:pathLst>
              <a:path w="1247775" h="1247775">
                <a:moveTo>
                  <a:pt x="1247703" y="0"/>
                </a:moveTo>
                <a:lnTo>
                  <a:pt x="1158510" y="0"/>
                </a:lnTo>
                <a:lnTo>
                  <a:pt x="1158510" y="1095449"/>
                </a:lnTo>
                <a:lnTo>
                  <a:pt x="63486" y="435"/>
                </a:lnTo>
                <a:lnTo>
                  <a:pt x="424" y="63497"/>
                </a:lnTo>
                <a:lnTo>
                  <a:pt x="1095447" y="1158510"/>
                </a:lnTo>
                <a:lnTo>
                  <a:pt x="0" y="1158510"/>
                </a:lnTo>
                <a:lnTo>
                  <a:pt x="0" y="1247703"/>
                </a:lnTo>
                <a:lnTo>
                  <a:pt x="1247703" y="1247703"/>
                </a:lnTo>
                <a:lnTo>
                  <a:pt x="1247703" y="0"/>
                </a:lnTo>
                <a:close/>
              </a:path>
            </a:pathLst>
          </a:custGeom>
          <a:solidFill>
            <a:srgbClr val="FDB826"/>
          </a:solidFill>
        </p:spPr>
        <p:txBody>
          <a:bodyPr wrap="square" lIns="0" tIns="0" rIns="0" bIns="0" rtlCol="0"/>
          <a:lstStyle/>
          <a:p/>
        </p:txBody>
      </p:sp>
      <p:grpSp>
        <p:nvGrpSpPr>
          <p:cNvPr id="4" name="object 4"/>
          <p:cNvGrpSpPr/>
          <p:nvPr/>
        </p:nvGrpSpPr>
        <p:grpSpPr>
          <a:xfrm>
            <a:off x="14657799" y="3821153"/>
            <a:ext cx="2785110" cy="2225675"/>
            <a:chOff x="14657799" y="3821153"/>
            <a:chExt cx="2785110" cy="2225675"/>
          </a:xfrm>
        </p:grpSpPr>
        <p:sp>
          <p:nvSpPr>
            <p:cNvPr id="5" name="object 5"/>
            <p:cNvSpPr/>
            <p:nvPr/>
          </p:nvSpPr>
          <p:spPr>
            <a:xfrm>
              <a:off x="14657799" y="3821153"/>
              <a:ext cx="2225675" cy="2225675"/>
            </a:xfrm>
            <a:custGeom>
              <a:avLst/>
              <a:gdLst/>
              <a:ahLst/>
              <a:cxnLst/>
              <a:rect l="l" t="t" r="r" b="b"/>
              <a:pathLst>
                <a:path w="2225675" h="2225675">
                  <a:moveTo>
                    <a:pt x="1112554" y="2225108"/>
                  </a:moveTo>
                  <a:lnTo>
                    <a:pt x="1064294" y="2224080"/>
                  </a:lnTo>
                  <a:lnTo>
                    <a:pt x="1016558" y="2221024"/>
                  </a:lnTo>
                  <a:lnTo>
                    <a:pt x="969390" y="2215982"/>
                  </a:lnTo>
                  <a:lnTo>
                    <a:pt x="922830" y="2208996"/>
                  </a:lnTo>
                  <a:lnTo>
                    <a:pt x="876921" y="2200107"/>
                  </a:lnTo>
                  <a:lnTo>
                    <a:pt x="831704" y="2189356"/>
                  </a:lnTo>
                  <a:lnTo>
                    <a:pt x="787221" y="2176787"/>
                  </a:lnTo>
                  <a:lnTo>
                    <a:pt x="743513" y="2162440"/>
                  </a:lnTo>
                  <a:lnTo>
                    <a:pt x="700623" y="2146357"/>
                  </a:lnTo>
                  <a:lnTo>
                    <a:pt x="658592" y="2128581"/>
                  </a:lnTo>
                  <a:lnTo>
                    <a:pt x="617461" y="2109152"/>
                  </a:lnTo>
                  <a:lnTo>
                    <a:pt x="577274" y="2088112"/>
                  </a:lnTo>
                  <a:lnTo>
                    <a:pt x="538070" y="2065504"/>
                  </a:lnTo>
                  <a:lnTo>
                    <a:pt x="499893" y="2041369"/>
                  </a:lnTo>
                  <a:lnTo>
                    <a:pt x="462784" y="2015748"/>
                  </a:lnTo>
                  <a:lnTo>
                    <a:pt x="426784" y="1988684"/>
                  </a:lnTo>
                  <a:lnTo>
                    <a:pt x="391935" y="1960219"/>
                  </a:lnTo>
                  <a:lnTo>
                    <a:pt x="358280" y="1930393"/>
                  </a:lnTo>
                  <a:lnTo>
                    <a:pt x="325859" y="1899249"/>
                  </a:lnTo>
                  <a:lnTo>
                    <a:pt x="294715" y="1866828"/>
                  </a:lnTo>
                  <a:lnTo>
                    <a:pt x="264889" y="1833172"/>
                  </a:lnTo>
                  <a:lnTo>
                    <a:pt x="236423" y="1798324"/>
                  </a:lnTo>
                  <a:lnTo>
                    <a:pt x="209359" y="1762324"/>
                  </a:lnTo>
                  <a:lnTo>
                    <a:pt x="183739" y="1725214"/>
                  </a:lnTo>
                  <a:lnTo>
                    <a:pt x="159603" y="1687037"/>
                  </a:lnTo>
                  <a:lnTo>
                    <a:pt x="136995" y="1647834"/>
                  </a:lnTo>
                  <a:lnTo>
                    <a:pt x="115956" y="1607646"/>
                  </a:lnTo>
                  <a:lnTo>
                    <a:pt x="96527" y="1566516"/>
                  </a:lnTo>
                  <a:lnTo>
                    <a:pt x="78750" y="1524485"/>
                  </a:lnTo>
                  <a:lnTo>
                    <a:pt x="62668" y="1481594"/>
                  </a:lnTo>
                  <a:lnTo>
                    <a:pt x="48321" y="1437887"/>
                  </a:lnTo>
                  <a:lnTo>
                    <a:pt x="35751" y="1393403"/>
                  </a:lnTo>
                  <a:lnTo>
                    <a:pt x="25001" y="1348186"/>
                  </a:lnTo>
                  <a:lnTo>
                    <a:pt x="16112" y="1302277"/>
                  </a:lnTo>
                  <a:lnTo>
                    <a:pt x="9125" y="1255717"/>
                  </a:lnTo>
                  <a:lnTo>
                    <a:pt x="4083" y="1208549"/>
                  </a:lnTo>
                  <a:lnTo>
                    <a:pt x="1027" y="1160814"/>
                  </a:lnTo>
                  <a:lnTo>
                    <a:pt x="0" y="1112554"/>
                  </a:lnTo>
                  <a:lnTo>
                    <a:pt x="1027" y="1064293"/>
                  </a:lnTo>
                  <a:lnTo>
                    <a:pt x="4083" y="1016558"/>
                  </a:lnTo>
                  <a:lnTo>
                    <a:pt x="9125" y="969390"/>
                  </a:lnTo>
                  <a:lnTo>
                    <a:pt x="16112" y="922830"/>
                  </a:lnTo>
                  <a:lnTo>
                    <a:pt x="25001" y="876921"/>
                  </a:lnTo>
                  <a:lnTo>
                    <a:pt x="35751" y="831704"/>
                  </a:lnTo>
                  <a:lnTo>
                    <a:pt x="48321" y="787221"/>
                  </a:lnTo>
                  <a:lnTo>
                    <a:pt x="62668" y="743513"/>
                  </a:lnTo>
                  <a:lnTo>
                    <a:pt x="78750" y="700623"/>
                  </a:lnTo>
                  <a:lnTo>
                    <a:pt x="96527" y="658592"/>
                  </a:lnTo>
                  <a:lnTo>
                    <a:pt x="115956" y="617462"/>
                  </a:lnTo>
                  <a:lnTo>
                    <a:pt x="136995" y="577274"/>
                  </a:lnTo>
                  <a:lnTo>
                    <a:pt x="159603" y="538071"/>
                  </a:lnTo>
                  <a:lnTo>
                    <a:pt x="183739" y="499893"/>
                  </a:lnTo>
                  <a:lnTo>
                    <a:pt x="209359" y="462784"/>
                  </a:lnTo>
                  <a:lnTo>
                    <a:pt x="236423" y="426784"/>
                  </a:lnTo>
                  <a:lnTo>
                    <a:pt x="264889" y="391935"/>
                  </a:lnTo>
                  <a:lnTo>
                    <a:pt x="294715" y="358280"/>
                  </a:lnTo>
                  <a:lnTo>
                    <a:pt x="325859" y="325859"/>
                  </a:lnTo>
                  <a:lnTo>
                    <a:pt x="358280" y="294715"/>
                  </a:lnTo>
                  <a:lnTo>
                    <a:pt x="391935" y="264889"/>
                  </a:lnTo>
                  <a:lnTo>
                    <a:pt x="426784" y="236423"/>
                  </a:lnTo>
                  <a:lnTo>
                    <a:pt x="462784" y="209359"/>
                  </a:lnTo>
                  <a:lnTo>
                    <a:pt x="499893" y="183739"/>
                  </a:lnTo>
                  <a:lnTo>
                    <a:pt x="538070" y="159604"/>
                  </a:lnTo>
                  <a:lnTo>
                    <a:pt x="577274" y="136995"/>
                  </a:lnTo>
                  <a:lnTo>
                    <a:pt x="617461" y="115956"/>
                  </a:lnTo>
                  <a:lnTo>
                    <a:pt x="658592" y="96527"/>
                  </a:lnTo>
                  <a:lnTo>
                    <a:pt x="700623" y="78750"/>
                  </a:lnTo>
                  <a:lnTo>
                    <a:pt x="743513" y="62668"/>
                  </a:lnTo>
                  <a:lnTo>
                    <a:pt x="787221" y="48321"/>
                  </a:lnTo>
                  <a:lnTo>
                    <a:pt x="831704" y="35751"/>
                  </a:lnTo>
                  <a:lnTo>
                    <a:pt x="876921" y="25001"/>
                  </a:lnTo>
                  <a:lnTo>
                    <a:pt x="922830" y="16112"/>
                  </a:lnTo>
                  <a:lnTo>
                    <a:pt x="969390" y="9125"/>
                  </a:lnTo>
                  <a:lnTo>
                    <a:pt x="1016558" y="4083"/>
                  </a:lnTo>
                  <a:lnTo>
                    <a:pt x="1064294" y="1027"/>
                  </a:lnTo>
                  <a:lnTo>
                    <a:pt x="1112554" y="0"/>
                  </a:lnTo>
                  <a:lnTo>
                    <a:pt x="1160814" y="1027"/>
                  </a:lnTo>
                  <a:lnTo>
                    <a:pt x="1208549" y="4083"/>
                  </a:lnTo>
                  <a:lnTo>
                    <a:pt x="1255718" y="9125"/>
                  </a:lnTo>
                  <a:lnTo>
                    <a:pt x="1302277" y="16112"/>
                  </a:lnTo>
                  <a:lnTo>
                    <a:pt x="1348187" y="25001"/>
                  </a:lnTo>
                  <a:lnTo>
                    <a:pt x="1393404" y="35751"/>
                  </a:lnTo>
                  <a:lnTo>
                    <a:pt x="1437887" y="48321"/>
                  </a:lnTo>
                  <a:lnTo>
                    <a:pt x="1481595" y="62668"/>
                  </a:lnTo>
                  <a:lnTo>
                    <a:pt x="1524485" y="78750"/>
                  </a:lnTo>
                  <a:lnTo>
                    <a:pt x="1566516" y="96527"/>
                  </a:lnTo>
                  <a:lnTo>
                    <a:pt x="1607646" y="115956"/>
                  </a:lnTo>
                  <a:lnTo>
                    <a:pt x="1647834" y="136995"/>
                  </a:lnTo>
                  <a:lnTo>
                    <a:pt x="1687037" y="159604"/>
                  </a:lnTo>
                  <a:lnTo>
                    <a:pt x="1725215" y="183739"/>
                  </a:lnTo>
                  <a:lnTo>
                    <a:pt x="1762324" y="209359"/>
                  </a:lnTo>
                  <a:lnTo>
                    <a:pt x="1798324" y="236423"/>
                  </a:lnTo>
                  <a:lnTo>
                    <a:pt x="1833173" y="264889"/>
                  </a:lnTo>
                  <a:lnTo>
                    <a:pt x="1866828" y="294715"/>
                  </a:lnTo>
                  <a:lnTo>
                    <a:pt x="1899249" y="325859"/>
                  </a:lnTo>
                  <a:lnTo>
                    <a:pt x="1930393" y="358280"/>
                  </a:lnTo>
                  <a:lnTo>
                    <a:pt x="1960219" y="391935"/>
                  </a:lnTo>
                  <a:lnTo>
                    <a:pt x="1988684" y="426784"/>
                  </a:lnTo>
                  <a:lnTo>
                    <a:pt x="2015748" y="462784"/>
                  </a:lnTo>
                  <a:lnTo>
                    <a:pt x="2041369" y="499893"/>
                  </a:lnTo>
                  <a:lnTo>
                    <a:pt x="2065504" y="538071"/>
                  </a:lnTo>
                  <a:lnTo>
                    <a:pt x="2088112" y="577274"/>
                  </a:lnTo>
                  <a:lnTo>
                    <a:pt x="2109152" y="617462"/>
                  </a:lnTo>
                  <a:lnTo>
                    <a:pt x="2128581" y="658592"/>
                  </a:lnTo>
                  <a:lnTo>
                    <a:pt x="2146357" y="700623"/>
                  </a:lnTo>
                  <a:lnTo>
                    <a:pt x="2162440" y="743513"/>
                  </a:lnTo>
                  <a:lnTo>
                    <a:pt x="2176787" y="787221"/>
                  </a:lnTo>
                  <a:lnTo>
                    <a:pt x="2189356" y="831704"/>
                  </a:lnTo>
                  <a:lnTo>
                    <a:pt x="2200106" y="876921"/>
                  </a:lnTo>
                  <a:lnTo>
                    <a:pt x="2208996" y="922830"/>
                  </a:lnTo>
                  <a:lnTo>
                    <a:pt x="2215982" y="969390"/>
                  </a:lnTo>
                  <a:lnTo>
                    <a:pt x="2221024" y="1016558"/>
                  </a:lnTo>
                  <a:lnTo>
                    <a:pt x="2224080" y="1064293"/>
                  </a:lnTo>
                  <a:lnTo>
                    <a:pt x="2225108" y="1112554"/>
                  </a:lnTo>
                  <a:lnTo>
                    <a:pt x="2224080" y="1160814"/>
                  </a:lnTo>
                  <a:lnTo>
                    <a:pt x="2221024" y="1208549"/>
                  </a:lnTo>
                  <a:lnTo>
                    <a:pt x="2215982" y="1255717"/>
                  </a:lnTo>
                  <a:lnTo>
                    <a:pt x="2208996" y="1302277"/>
                  </a:lnTo>
                  <a:lnTo>
                    <a:pt x="2200106" y="1348186"/>
                  </a:lnTo>
                  <a:lnTo>
                    <a:pt x="2189356" y="1393403"/>
                  </a:lnTo>
                  <a:lnTo>
                    <a:pt x="2176787" y="1437887"/>
                  </a:lnTo>
                  <a:lnTo>
                    <a:pt x="2162440" y="1481594"/>
                  </a:lnTo>
                  <a:lnTo>
                    <a:pt x="2146357" y="1524485"/>
                  </a:lnTo>
                  <a:lnTo>
                    <a:pt x="2128581" y="1566516"/>
                  </a:lnTo>
                  <a:lnTo>
                    <a:pt x="2109152" y="1607646"/>
                  </a:lnTo>
                  <a:lnTo>
                    <a:pt x="2088112" y="1647834"/>
                  </a:lnTo>
                  <a:lnTo>
                    <a:pt x="2065504" y="1687037"/>
                  </a:lnTo>
                  <a:lnTo>
                    <a:pt x="2041369" y="1725214"/>
                  </a:lnTo>
                  <a:lnTo>
                    <a:pt x="2015748" y="1762324"/>
                  </a:lnTo>
                  <a:lnTo>
                    <a:pt x="1988684" y="1798324"/>
                  </a:lnTo>
                  <a:lnTo>
                    <a:pt x="1960219" y="1833172"/>
                  </a:lnTo>
                  <a:lnTo>
                    <a:pt x="1930393" y="1866828"/>
                  </a:lnTo>
                  <a:lnTo>
                    <a:pt x="1899249" y="1899249"/>
                  </a:lnTo>
                  <a:lnTo>
                    <a:pt x="1866828" y="1930393"/>
                  </a:lnTo>
                  <a:lnTo>
                    <a:pt x="1833173" y="1960219"/>
                  </a:lnTo>
                  <a:lnTo>
                    <a:pt x="1798324" y="1988684"/>
                  </a:lnTo>
                  <a:lnTo>
                    <a:pt x="1762324" y="2015748"/>
                  </a:lnTo>
                  <a:lnTo>
                    <a:pt x="1725215" y="2041369"/>
                  </a:lnTo>
                  <a:lnTo>
                    <a:pt x="1687037" y="2065504"/>
                  </a:lnTo>
                  <a:lnTo>
                    <a:pt x="1647834" y="2088112"/>
                  </a:lnTo>
                  <a:lnTo>
                    <a:pt x="1607646" y="2109152"/>
                  </a:lnTo>
                  <a:lnTo>
                    <a:pt x="1566516" y="2128581"/>
                  </a:lnTo>
                  <a:lnTo>
                    <a:pt x="1524485" y="2146357"/>
                  </a:lnTo>
                  <a:lnTo>
                    <a:pt x="1481595" y="2162440"/>
                  </a:lnTo>
                  <a:lnTo>
                    <a:pt x="1437887" y="2176787"/>
                  </a:lnTo>
                  <a:lnTo>
                    <a:pt x="1393404" y="2189356"/>
                  </a:lnTo>
                  <a:lnTo>
                    <a:pt x="1348187" y="2200107"/>
                  </a:lnTo>
                  <a:lnTo>
                    <a:pt x="1302277" y="2208996"/>
                  </a:lnTo>
                  <a:lnTo>
                    <a:pt x="1255718" y="2215982"/>
                  </a:lnTo>
                  <a:lnTo>
                    <a:pt x="1208549" y="2221024"/>
                  </a:lnTo>
                  <a:lnTo>
                    <a:pt x="1160814" y="2224080"/>
                  </a:lnTo>
                  <a:lnTo>
                    <a:pt x="1112554" y="2225108"/>
                  </a:lnTo>
                  <a:close/>
                </a:path>
              </a:pathLst>
            </a:custGeom>
            <a:solidFill>
              <a:srgbClr val="668672"/>
            </a:solidFill>
          </p:spPr>
          <p:txBody>
            <a:bodyPr wrap="square" lIns="0" tIns="0" rIns="0" bIns="0" rtlCol="0"/>
            <a:lstStyle/>
            <a:p/>
          </p:txBody>
        </p:sp>
        <p:sp>
          <p:nvSpPr>
            <p:cNvPr id="6" name="object 6"/>
            <p:cNvSpPr/>
            <p:nvPr/>
          </p:nvSpPr>
          <p:spPr>
            <a:xfrm>
              <a:off x="16035426" y="4933708"/>
              <a:ext cx="1407795" cy="608965"/>
            </a:xfrm>
            <a:custGeom>
              <a:avLst/>
              <a:gdLst/>
              <a:ahLst/>
              <a:cxnLst/>
              <a:rect l="l" t="t" r="r" b="b"/>
              <a:pathLst>
                <a:path w="1407794" h="608964">
                  <a:moveTo>
                    <a:pt x="1362185" y="608726"/>
                  </a:moveTo>
                  <a:lnTo>
                    <a:pt x="1344565" y="605165"/>
                  </a:lnTo>
                  <a:lnTo>
                    <a:pt x="1330169" y="595456"/>
                  </a:lnTo>
                  <a:lnTo>
                    <a:pt x="1320459" y="581060"/>
                  </a:lnTo>
                  <a:lnTo>
                    <a:pt x="1316897" y="563438"/>
                  </a:lnTo>
                  <a:lnTo>
                    <a:pt x="1320459" y="545818"/>
                  </a:lnTo>
                  <a:lnTo>
                    <a:pt x="1330169" y="531423"/>
                  </a:lnTo>
                  <a:lnTo>
                    <a:pt x="1344565" y="521714"/>
                  </a:lnTo>
                  <a:lnTo>
                    <a:pt x="1362185" y="518153"/>
                  </a:lnTo>
                  <a:lnTo>
                    <a:pt x="1379805" y="521714"/>
                  </a:lnTo>
                  <a:lnTo>
                    <a:pt x="1394202" y="531423"/>
                  </a:lnTo>
                  <a:lnTo>
                    <a:pt x="1403912" y="545818"/>
                  </a:lnTo>
                  <a:lnTo>
                    <a:pt x="1407473" y="563438"/>
                  </a:lnTo>
                  <a:lnTo>
                    <a:pt x="1403912" y="581060"/>
                  </a:lnTo>
                  <a:lnTo>
                    <a:pt x="1394202" y="595456"/>
                  </a:lnTo>
                  <a:lnTo>
                    <a:pt x="1379805" y="605165"/>
                  </a:lnTo>
                  <a:lnTo>
                    <a:pt x="1362185" y="608726"/>
                  </a:lnTo>
                  <a:close/>
                </a:path>
                <a:path w="1407794" h="608964">
                  <a:moveTo>
                    <a:pt x="1032960" y="608726"/>
                  </a:moveTo>
                  <a:lnTo>
                    <a:pt x="1015340" y="605165"/>
                  </a:lnTo>
                  <a:lnTo>
                    <a:pt x="1000945" y="595456"/>
                  </a:lnTo>
                  <a:lnTo>
                    <a:pt x="991236" y="581060"/>
                  </a:lnTo>
                  <a:lnTo>
                    <a:pt x="987675" y="563438"/>
                  </a:lnTo>
                  <a:lnTo>
                    <a:pt x="991236" y="545818"/>
                  </a:lnTo>
                  <a:lnTo>
                    <a:pt x="1000945" y="531423"/>
                  </a:lnTo>
                  <a:lnTo>
                    <a:pt x="1015340" y="521714"/>
                  </a:lnTo>
                  <a:lnTo>
                    <a:pt x="1032960" y="518153"/>
                  </a:lnTo>
                  <a:lnTo>
                    <a:pt x="1050582" y="521714"/>
                  </a:lnTo>
                  <a:lnTo>
                    <a:pt x="1064978" y="531423"/>
                  </a:lnTo>
                  <a:lnTo>
                    <a:pt x="1074687" y="545818"/>
                  </a:lnTo>
                  <a:lnTo>
                    <a:pt x="1078248" y="563438"/>
                  </a:lnTo>
                  <a:lnTo>
                    <a:pt x="1074687" y="581060"/>
                  </a:lnTo>
                  <a:lnTo>
                    <a:pt x="1064978" y="595456"/>
                  </a:lnTo>
                  <a:lnTo>
                    <a:pt x="1050582" y="605165"/>
                  </a:lnTo>
                  <a:lnTo>
                    <a:pt x="1032960" y="608726"/>
                  </a:lnTo>
                  <a:close/>
                </a:path>
                <a:path w="1407794" h="608964">
                  <a:moveTo>
                    <a:pt x="703735" y="608726"/>
                  </a:moveTo>
                  <a:lnTo>
                    <a:pt x="686115" y="605165"/>
                  </a:lnTo>
                  <a:lnTo>
                    <a:pt x="671720" y="595456"/>
                  </a:lnTo>
                  <a:lnTo>
                    <a:pt x="662011" y="581060"/>
                  </a:lnTo>
                  <a:lnTo>
                    <a:pt x="658450" y="563438"/>
                  </a:lnTo>
                  <a:lnTo>
                    <a:pt x="662011" y="545818"/>
                  </a:lnTo>
                  <a:lnTo>
                    <a:pt x="671720" y="531423"/>
                  </a:lnTo>
                  <a:lnTo>
                    <a:pt x="686115" y="521714"/>
                  </a:lnTo>
                  <a:lnTo>
                    <a:pt x="703735" y="518153"/>
                  </a:lnTo>
                  <a:lnTo>
                    <a:pt x="721356" y="521714"/>
                  </a:lnTo>
                  <a:lnTo>
                    <a:pt x="735753" y="531423"/>
                  </a:lnTo>
                  <a:lnTo>
                    <a:pt x="745462" y="545818"/>
                  </a:lnTo>
                  <a:lnTo>
                    <a:pt x="749023" y="563438"/>
                  </a:lnTo>
                  <a:lnTo>
                    <a:pt x="745462" y="581060"/>
                  </a:lnTo>
                  <a:lnTo>
                    <a:pt x="735753" y="595456"/>
                  </a:lnTo>
                  <a:lnTo>
                    <a:pt x="721356" y="605165"/>
                  </a:lnTo>
                  <a:lnTo>
                    <a:pt x="703735" y="608726"/>
                  </a:lnTo>
                  <a:close/>
                </a:path>
                <a:path w="1407794" h="608964">
                  <a:moveTo>
                    <a:pt x="374510" y="608726"/>
                  </a:moveTo>
                  <a:lnTo>
                    <a:pt x="356890" y="605165"/>
                  </a:lnTo>
                  <a:lnTo>
                    <a:pt x="342495" y="595456"/>
                  </a:lnTo>
                  <a:lnTo>
                    <a:pt x="332786" y="581060"/>
                  </a:lnTo>
                  <a:lnTo>
                    <a:pt x="329225" y="563438"/>
                  </a:lnTo>
                  <a:lnTo>
                    <a:pt x="332786" y="545818"/>
                  </a:lnTo>
                  <a:lnTo>
                    <a:pt x="342495" y="531423"/>
                  </a:lnTo>
                  <a:lnTo>
                    <a:pt x="356890" y="521714"/>
                  </a:lnTo>
                  <a:lnTo>
                    <a:pt x="374510" y="518153"/>
                  </a:lnTo>
                  <a:lnTo>
                    <a:pt x="392131" y="521714"/>
                  </a:lnTo>
                  <a:lnTo>
                    <a:pt x="406527" y="531423"/>
                  </a:lnTo>
                  <a:lnTo>
                    <a:pt x="416237" y="545818"/>
                  </a:lnTo>
                  <a:lnTo>
                    <a:pt x="419798" y="563438"/>
                  </a:lnTo>
                  <a:lnTo>
                    <a:pt x="416237" y="581060"/>
                  </a:lnTo>
                  <a:lnTo>
                    <a:pt x="406527" y="595456"/>
                  </a:lnTo>
                  <a:lnTo>
                    <a:pt x="392131" y="605165"/>
                  </a:lnTo>
                  <a:lnTo>
                    <a:pt x="374510" y="608726"/>
                  </a:lnTo>
                  <a:close/>
                </a:path>
                <a:path w="1407794" h="608964">
                  <a:moveTo>
                    <a:pt x="45288" y="608726"/>
                  </a:moveTo>
                  <a:lnTo>
                    <a:pt x="27666" y="605165"/>
                  </a:lnTo>
                  <a:lnTo>
                    <a:pt x="13270" y="595456"/>
                  </a:lnTo>
                  <a:lnTo>
                    <a:pt x="3561" y="581060"/>
                  </a:lnTo>
                  <a:lnTo>
                    <a:pt x="0" y="563438"/>
                  </a:lnTo>
                  <a:lnTo>
                    <a:pt x="3561" y="545818"/>
                  </a:lnTo>
                  <a:lnTo>
                    <a:pt x="13270" y="531423"/>
                  </a:lnTo>
                  <a:lnTo>
                    <a:pt x="27666" y="521714"/>
                  </a:lnTo>
                  <a:lnTo>
                    <a:pt x="45288" y="518153"/>
                  </a:lnTo>
                  <a:lnTo>
                    <a:pt x="62907" y="521714"/>
                  </a:lnTo>
                  <a:lnTo>
                    <a:pt x="77303" y="531423"/>
                  </a:lnTo>
                  <a:lnTo>
                    <a:pt x="87012" y="545818"/>
                  </a:lnTo>
                  <a:lnTo>
                    <a:pt x="90573" y="563438"/>
                  </a:lnTo>
                  <a:lnTo>
                    <a:pt x="87012" y="581060"/>
                  </a:lnTo>
                  <a:lnTo>
                    <a:pt x="77303" y="595456"/>
                  </a:lnTo>
                  <a:lnTo>
                    <a:pt x="62907" y="605165"/>
                  </a:lnTo>
                  <a:lnTo>
                    <a:pt x="45288" y="608726"/>
                  </a:lnTo>
                  <a:close/>
                </a:path>
                <a:path w="1407794" h="608964">
                  <a:moveTo>
                    <a:pt x="1362185" y="436009"/>
                  </a:moveTo>
                  <a:lnTo>
                    <a:pt x="1344565" y="432447"/>
                  </a:lnTo>
                  <a:lnTo>
                    <a:pt x="1330169" y="422738"/>
                  </a:lnTo>
                  <a:lnTo>
                    <a:pt x="1320459" y="408342"/>
                  </a:lnTo>
                  <a:lnTo>
                    <a:pt x="1316897" y="390720"/>
                  </a:lnTo>
                  <a:lnTo>
                    <a:pt x="1320459" y="373101"/>
                  </a:lnTo>
                  <a:lnTo>
                    <a:pt x="1330169" y="358705"/>
                  </a:lnTo>
                  <a:lnTo>
                    <a:pt x="1344565" y="348996"/>
                  </a:lnTo>
                  <a:lnTo>
                    <a:pt x="1362185" y="345435"/>
                  </a:lnTo>
                  <a:lnTo>
                    <a:pt x="1379805" y="348996"/>
                  </a:lnTo>
                  <a:lnTo>
                    <a:pt x="1394202" y="358705"/>
                  </a:lnTo>
                  <a:lnTo>
                    <a:pt x="1403912" y="373101"/>
                  </a:lnTo>
                  <a:lnTo>
                    <a:pt x="1407473" y="390720"/>
                  </a:lnTo>
                  <a:lnTo>
                    <a:pt x="1403912" y="408342"/>
                  </a:lnTo>
                  <a:lnTo>
                    <a:pt x="1394202" y="422738"/>
                  </a:lnTo>
                  <a:lnTo>
                    <a:pt x="1379805" y="432447"/>
                  </a:lnTo>
                  <a:lnTo>
                    <a:pt x="1362185" y="436009"/>
                  </a:lnTo>
                  <a:close/>
                </a:path>
                <a:path w="1407794" h="608964">
                  <a:moveTo>
                    <a:pt x="1032960" y="436009"/>
                  </a:moveTo>
                  <a:lnTo>
                    <a:pt x="1015340" y="432447"/>
                  </a:lnTo>
                  <a:lnTo>
                    <a:pt x="1000945" y="422738"/>
                  </a:lnTo>
                  <a:lnTo>
                    <a:pt x="991236" y="408342"/>
                  </a:lnTo>
                  <a:lnTo>
                    <a:pt x="987675" y="390720"/>
                  </a:lnTo>
                  <a:lnTo>
                    <a:pt x="991236" y="373101"/>
                  </a:lnTo>
                  <a:lnTo>
                    <a:pt x="1000945" y="358705"/>
                  </a:lnTo>
                  <a:lnTo>
                    <a:pt x="1015340" y="348996"/>
                  </a:lnTo>
                  <a:lnTo>
                    <a:pt x="1032960" y="345435"/>
                  </a:lnTo>
                  <a:lnTo>
                    <a:pt x="1050582" y="348996"/>
                  </a:lnTo>
                  <a:lnTo>
                    <a:pt x="1064978" y="358705"/>
                  </a:lnTo>
                  <a:lnTo>
                    <a:pt x="1074687" y="373101"/>
                  </a:lnTo>
                  <a:lnTo>
                    <a:pt x="1078248" y="390720"/>
                  </a:lnTo>
                  <a:lnTo>
                    <a:pt x="1074687" y="408342"/>
                  </a:lnTo>
                  <a:lnTo>
                    <a:pt x="1064978" y="422738"/>
                  </a:lnTo>
                  <a:lnTo>
                    <a:pt x="1050582" y="432447"/>
                  </a:lnTo>
                  <a:lnTo>
                    <a:pt x="1032960" y="436009"/>
                  </a:lnTo>
                  <a:close/>
                </a:path>
                <a:path w="1407794" h="608964">
                  <a:moveTo>
                    <a:pt x="703735" y="436009"/>
                  </a:moveTo>
                  <a:lnTo>
                    <a:pt x="686115" y="432447"/>
                  </a:lnTo>
                  <a:lnTo>
                    <a:pt x="671720" y="422738"/>
                  </a:lnTo>
                  <a:lnTo>
                    <a:pt x="662011" y="408342"/>
                  </a:lnTo>
                  <a:lnTo>
                    <a:pt x="658450" y="390720"/>
                  </a:lnTo>
                  <a:lnTo>
                    <a:pt x="662011" y="373101"/>
                  </a:lnTo>
                  <a:lnTo>
                    <a:pt x="671720" y="358705"/>
                  </a:lnTo>
                  <a:lnTo>
                    <a:pt x="686115" y="348996"/>
                  </a:lnTo>
                  <a:lnTo>
                    <a:pt x="703735" y="345435"/>
                  </a:lnTo>
                  <a:lnTo>
                    <a:pt x="721356" y="348996"/>
                  </a:lnTo>
                  <a:lnTo>
                    <a:pt x="735753" y="358705"/>
                  </a:lnTo>
                  <a:lnTo>
                    <a:pt x="745462" y="373101"/>
                  </a:lnTo>
                  <a:lnTo>
                    <a:pt x="749023" y="390720"/>
                  </a:lnTo>
                  <a:lnTo>
                    <a:pt x="745462" y="408342"/>
                  </a:lnTo>
                  <a:lnTo>
                    <a:pt x="735753" y="422738"/>
                  </a:lnTo>
                  <a:lnTo>
                    <a:pt x="721356" y="432447"/>
                  </a:lnTo>
                  <a:lnTo>
                    <a:pt x="703735" y="436009"/>
                  </a:lnTo>
                  <a:close/>
                </a:path>
                <a:path w="1407794" h="608964">
                  <a:moveTo>
                    <a:pt x="45288" y="436009"/>
                  </a:moveTo>
                  <a:lnTo>
                    <a:pt x="27666" y="432447"/>
                  </a:lnTo>
                  <a:lnTo>
                    <a:pt x="13270" y="422738"/>
                  </a:lnTo>
                  <a:lnTo>
                    <a:pt x="3561" y="408342"/>
                  </a:lnTo>
                  <a:lnTo>
                    <a:pt x="0" y="390720"/>
                  </a:lnTo>
                  <a:lnTo>
                    <a:pt x="3561" y="373101"/>
                  </a:lnTo>
                  <a:lnTo>
                    <a:pt x="13270" y="358705"/>
                  </a:lnTo>
                  <a:lnTo>
                    <a:pt x="27666" y="348996"/>
                  </a:lnTo>
                  <a:lnTo>
                    <a:pt x="45288" y="345435"/>
                  </a:lnTo>
                  <a:lnTo>
                    <a:pt x="62907" y="348996"/>
                  </a:lnTo>
                  <a:lnTo>
                    <a:pt x="77303" y="358705"/>
                  </a:lnTo>
                  <a:lnTo>
                    <a:pt x="87012" y="373101"/>
                  </a:lnTo>
                  <a:lnTo>
                    <a:pt x="90573" y="390720"/>
                  </a:lnTo>
                  <a:lnTo>
                    <a:pt x="87012" y="408342"/>
                  </a:lnTo>
                  <a:lnTo>
                    <a:pt x="77303" y="422738"/>
                  </a:lnTo>
                  <a:lnTo>
                    <a:pt x="62907" y="432447"/>
                  </a:lnTo>
                  <a:lnTo>
                    <a:pt x="45288" y="436009"/>
                  </a:lnTo>
                  <a:close/>
                </a:path>
                <a:path w="1407794" h="608964">
                  <a:moveTo>
                    <a:pt x="374510" y="436009"/>
                  </a:moveTo>
                  <a:lnTo>
                    <a:pt x="356890" y="432447"/>
                  </a:lnTo>
                  <a:lnTo>
                    <a:pt x="342495" y="422738"/>
                  </a:lnTo>
                  <a:lnTo>
                    <a:pt x="332786" y="408342"/>
                  </a:lnTo>
                  <a:lnTo>
                    <a:pt x="329225" y="390720"/>
                  </a:lnTo>
                  <a:lnTo>
                    <a:pt x="332786" y="373101"/>
                  </a:lnTo>
                  <a:lnTo>
                    <a:pt x="342495" y="358705"/>
                  </a:lnTo>
                  <a:lnTo>
                    <a:pt x="356890" y="348996"/>
                  </a:lnTo>
                  <a:lnTo>
                    <a:pt x="374510" y="345435"/>
                  </a:lnTo>
                  <a:lnTo>
                    <a:pt x="392131" y="348996"/>
                  </a:lnTo>
                  <a:lnTo>
                    <a:pt x="406527" y="358705"/>
                  </a:lnTo>
                  <a:lnTo>
                    <a:pt x="416237" y="373101"/>
                  </a:lnTo>
                  <a:lnTo>
                    <a:pt x="419798" y="390720"/>
                  </a:lnTo>
                  <a:lnTo>
                    <a:pt x="416237" y="408342"/>
                  </a:lnTo>
                  <a:lnTo>
                    <a:pt x="406527" y="422738"/>
                  </a:lnTo>
                  <a:lnTo>
                    <a:pt x="392131" y="432447"/>
                  </a:lnTo>
                  <a:lnTo>
                    <a:pt x="374510" y="436009"/>
                  </a:lnTo>
                  <a:close/>
                </a:path>
                <a:path w="1407794" h="608964">
                  <a:moveTo>
                    <a:pt x="374510" y="263291"/>
                  </a:moveTo>
                  <a:lnTo>
                    <a:pt x="356890" y="259730"/>
                  </a:lnTo>
                  <a:lnTo>
                    <a:pt x="342495" y="250020"/>
                  </a:lnTo>
                  <a:lnTo>
                    <a:pt x="332786" y="235624"/>
                  </a:lnTo>
                  <a:lnTo>
                    <a:pt x="329225" y="218003"/>
                  </a:lnTo>
                  <a:lnTo>
                    <a:pt x="332786" y="200383"/>
                  </a:lnTo>
                  <a:lnTo>
                    <a:pt x="342495" y="185987"/>
                  </a:lnTo>
                  <a:lnTo>
                    <a:pt x="356890" y="176278"/>
                  </a:lnTo>
                  <a:lnTo>
                    <a:pt x="374510" y="172717"/>
                  </a:lnTo>
                  <a:lnTo>
                    <a:pt x="392131" y="176278"/>
                  </a:lnTo>
                  <a:lnTo>
                    <a:pt x="406527" y="185987"/>
                  </a:lnTo>
                  <a:lnTo>
                    <a:pt x="416237" y="200383"/>
                  </a:lnTo>
                  <a:lnTo>
                    <a:pt x="419798" y="218003"/>
                  </a:lnTo>
                  <a:lnTo>
                    <a:pt x="416237" y="235624"/>
                  </a:lnTo>
                  <a:lnTo>
                    <a:pt x="406527" y="250020"/>
                  </a:lnTo>
                  <a:lnTo>
                    <a:pt x="392131" y="259730"/>
                  </a:lnTo>
                  <a:lnTo>
                    <a:pt x="374510" y="263291"/>
                  </a:lnTo>
                  <a:close/>
                </a:path>
                <a:path w="1407794" h="608964">
                  <a:moveTo>
                    <a:pt x="45288" y="263291"/>
                  </a:moveTo>
                  <a:lnTo>
                    <a:pt x="27666" y="259730"/>
                  </a:lnTo>
                  <a:lnTo>
                    <a:pt x="13270" y="250020"/>
                  </a:lnTo>
                  <a:lnTo>
                    <a:pt x="3561" y="235624"/>
                  </a:lnTo>
                  <a:lnTo>
                    <a:pt x="0" y="218003"/>
                  </a:lnTo>
                  <a:lnTo>
                    <a:pt x="3561" y="200383"/>
                  </a:lnTo>
                  <a:lnTo>
                    <a:pt x="13270" y="185987"/>
                  </a:lnTo>
                  <a:lnTo>
                    <a:pt x="27666" y="176278"/>
                  </a:lnTo>
                  <a:lnTo>
                    <a:pt x="45288" y="172717"/>
                  </a:lnTo>
                  <a:lnTo>
                    <a:pt x="62907" y="176278"/>
                  </a:lnTo>
                  <a:lnTo>
                    <a:pt x="77303" y="185987"/>
                  </a:lnTo>
                  <a:lnTo>
                    <a:pt x="87012" y="200383"/>
                  </a:lnTo>
                  <a:lnTo>
                    <a:pt x="90573" y="218003"/>
                  </a:lnTo>
                  <a:lnTo>
                    <a:pt x="87012" y="235624"/>
                  </a:lnTo>
                  <a:lnTo>
                    <a:pt x="77303" y="250020"/>
                  </a:lnTo>
                  <a:lnTo>
                    <a:pt x="62907" y="259730"/>
                  </a:lnTo>
                  <a:lnTo>
                    <a:pt x="45288" y="263291"/>
                  </a:lnTo>
                  <a:close/>
                </a:path>
                <a:path w="1407794" h="608964">
                  <a:moveTo>
                    <a:pt x="703735" y="263291"/>
                  </a:moveTo>
                  <a:lnTo>
                    <a:pt x="686115" y="259730"/>
                  </a:lnTo>
                  <a:lnTo>
                    <a:pt x="671720" y="250020"/>
                  </a:lnTo>
                  <a:lnTo>
                    <a:pt x="662011" y="235624"/>
                  </a:lnTo>
                  <a:lnTo>
                    <a:pt x="658450" y="218003"/>
                  </a:lnTo>
                  <a:lnTo>
                    <a:pt x="662011" y="200383"/>
                  </a:lnTo>
                  <a:lnTo>
                    <a:pt x="671720" y="185987"/>
                  </a:lnTo>
                  <a:lnTo>
                    <a:pt x="686115" y="176278"/>
                  </a:lnTo>
                  <a:lnTo>
                    <a:pt x="703735" y="172717"/>
                  </a:lnTo>
                  <a:lnTo>
                    <a:pt x="721356" y="176278"/>
                  </a:lnTo>
                  <a:lnTo>
                    <a:pt x="735753" y="185987"/>
                  </a:lnTo>
                  <a:lnTo>
                    <a:pt x="745462" y="200383"/>
                  </a:lnTo>
                  <a:lnTo>
                    <a:pt x="749023" y="218003"/>
                  </a:lnTo>
                  <a:lnTo>
                    <a:pt x="745462" y="235624"/>
                  </a:lnTo>
                  <a:lnTo>
                    <a:pt x="735753" y="250020"/>
                  </a:lnTo>
                  <a:lnTo>
                    <a:pt x="721356" y="259730"/>
                  </a:lnTo>
                  <a:lnTo>
                    <a:pt x="703735" y="263291"/>
                  </a:lnTo>
                  <a:close/>
                </a:path>
                <a:path w="1407794" h="608964">
                  <a:moveTo>
                    <a:pt x="1032960" y="263291"/>
                  </a:moveTo>
                  <a:lnTo>
                    <a:pt x="1015340" y="259730"/>
                  </a:lnTo>
                  <a:lnTo>
                    <a:pt x="1000945" y="250020"/>
                  </a:lnTo>
                  <a:lnTo>
                    <a:pt x="991236" y="235624"/>
                  </a:lnTo>
                  <a:lnTo>
                    <a:pt x="987675" y="218003"/>
                  </a:lnTo>
                  <a:lnTo>
                    <a:pt x="991236" y="200383"/>
                  </a:lnTo>
                  <a:lnTo>
                    <a:pt x="1000945" y="185987"/>
                  </a:lnTo>
                  <a:lnTo>
                    <a:pt x="1015340" y="176278"/>
                  </a:lnTo>
                  <a:lnTo>
                    <a:pt x="1032960" y="172717"/>
                  </a:lnTo>
                  <a:lnTo>
                    <a:pt x="1050582" y="176278"/>
                  </a:lnTo>
                  <a:lnTo>
                    <a:pt x="1064978" y="185987"/>
                  </a:lnTo>
                  <a:lnTo>
                    <a:pt x="1074687" y="200383"/>
                  </a:lnTo>
                  <a:lnTo>
                    <a:pt x="1078248" y="218003"/>
                  </a:lnTo>
                  <a:lnTo>
                    <a:pt x="1074687" y="235624"/>
                  </a:lnTo>
                  <a:lnTo>
                    <a:pt x="1064978" y="250020"/>
                  </a:lnTo>
                  <a:lnTo>
                    <a:pt x="1050582" y="259730"/>
                  </a:lnTo>
                  <a:lnTo>
                    <a:pt x="1032960" y="263291"/>
                  </a:lnTo>
                  <a:close/>
                </a:path>
                <a:path w="1407794" h="608964">
                  <a:moveTo>
                    <a:pt x="1362185" y="263291"/>
                  </a:moveTo>
                  <a:lnTo>
                    <a:pt x="1344565" y="259730"/>
                  </a:lnTo>
                  <a:lnTo>
                    <a:pt x="1330169" y="250020"/>
                  </a:lnTo>
                  <a:lnTo>
                    <a:pt x="1320459" y="235624"/>
                  </a:lnTo>
                  <a:lnTo>
                    <a:pt x="1316897" y="218003"/>
                  </a:lnTo>
                  <a:lnTo>
                    <a:pt x="1320459" y="200383"/>
                  </a:lnTo>
                  <a:lnTo>
                    <a:pt x="1330169" y="185987"/>
                  </a:lnTo>
                  <a:lnTo>
                    <a:pt x="1344565" y="176278"/>
                  </a:lnTo>
                  <a:lnTo>
                    <a:pt x="1362185" y="172717"/>
                  </a:lnTo>
                  <a:lnTo>
                    <a:pt x="1379805" y="176278"/>
                  </a:lnTo>
                  <a:lnTo>
                    <a:pt x="1394202" y="185987"/>
                  </a:lnTo>
                  <a:lnTo>
                    <a:pt x="1403912" y="200383"/>
                  </a:lnTo>
                  <a:lnTo>
                    <a:pt x="1407473" y="218003"/>
                  </a:lnTo>
                  <a:lnTo>
                    <a:pt x="1403912" y="235624"/>
                  </a:lnTo>
                  <a:lnTo>
                    <a:pt x="1394202" y="250020"/>
                  </a:lnTo>
                  <a:lnTo>
                    <a:pt x="1379805" y="259730"/>
                  </a:lnTo>
                  <a:lnTo>
                    <a:pt x="1362185" y="263291"/>
                  </a:lnTo>
                  <a:close/>
                </a:path>
                <a:path w="1407794" h="608964">
                  <a:moveTo>
                    <a:pt x="703735" y="90573"/>
                  </a:moveTo>
                  <a:lnTo>
                    <a:pt x="686115" y="87012"/>
                  </a:lnTo>
                  <a:lnTo>
                    <a:pt x="671720" y="77302"/>
                  </a:lnTo>
                  <a:lnTo>
                    <a:pt x="662011" y="62906"/>
                  </a:lnTo>
                  <a:lnTo>
                    <a:pt x="658450" y="45285"/>
                  </a:lnTo>
                  <a:lnTo>
                    <a:pt x="662011" y="27665"/>
                  </a:lnTo>
                  <a:lnTo>
                    <a:pt x="671720" y="13270"/>
                  </a:lnTo>
                  <a:lnTo>
                    <a:pt x="686115" y="3561"/>
                  </a:lnTo>
                  <a:lnTo>
                    <a:pt x="703735" y="0"/>
                  </a:lnTo>
                  <a:lnTo>
                    <a:pt x="721356" y="3561"/>
                  </a:lnTo>
                  <a:lnTo>
                    <a:pt x="735753" y="13270"/>
                  </a:lnTo>
                  <a:lnTo>
                    <a:pt x="745462" y="27665"/>
                  </a:lnTo>
                  <a:lnTo>
                    <a:pt x="749023" y="45285"/>
                  </a:lnTo>
                  <a:lnTo>
                    <a:pt x="745462" y="62906"/>
                  </a:lnTo>
                  <a:lnTo>
                    <a:pt x="735753" y="77302"/>
                  </a:lnTo>
                  <a:lnTo>
                    <a:pt x="721356" y="87012"/>
                  </a:lnTo>
                  <a:lnTo>
                    <a:pt x="703735" y="90573"/>
                  </a:lnTo>
                  <a:close/>
                </a:path>
                <a:path w="1407794" h="608964">
                  <a:moveTo>
                    <a:pt x="45288" y="90573"/>
                  </a:moveTo>
                  <a:lnTo>
                    <a:pt x="27666" y="87012"/>
                  </a:lnTo>
                  <a:lnTo>
                    <a:pt x="13270" y="77302"/>
                  </a:lnTo>
                  <a:lnTo>
                    <a:pt x="3561" y="62906"/>
                  </a:lnTo>
                  <a:lnTo>
                    <a:pt x="0" y="45285"/>
                  </a:lnTo>
                  <a:lnTo>
                    <a:pt x="3561" y="27665"/>
                  </a:lnTo>
                  <a:lnTo>
                    <a:pt x="13270" y="13270"/>
                  </a:lnTo>
                  <a:lnTo>
                    <a:pt x="27666" y="3561"/>
                  </a:lnTo>
                  <a:lnTo>
                    <a:pt x="45288" y="0"/>
                  </a:lnTo>
                  <a:lnTo>
                    <a:pt x="62907" y="3561"/>
                  </a:lnTo>
                  <a:lnTo>
                    <a:pt x="77303" y="13270"/>
                  </a:lnTo>
                  <a:lnTo>
                    <a:pt x="87012" y="27665"/>
                  </a:lnTo>
                  <a:lnTo>
                    <a:pt x="90573" y="45285"/>
                  </a:lnTo>
                  <a:lnTo>
                    <a:pt x="87012" y="62906"/>
                  </a:lnTo>
                  <a:lnTo>
                    <a:pt x="77303" y="77302"/>
                  </a:lnTo>
                  <a:lnTo>
                    <a:pt x="62907" y="87012"/>
                  </a:lnTo>
                  <a:lnTo>
                    <a:pt x="45288" y="90573"/>
                  </a:lnTo>
                  <a:close/>
                </a:path>
                <a:path w="1407794" h="608964">
                  <a:moveTo>
                    <a:pt x="1032960" y="90573"/>
                  </a:moveTo>
                  <a:lnTo>
                    <a:pt x="1015340" y="87012"/>
                  </a:lnTo>
                  <a:lnTo>
                    <a:pt x="1000945" y="77302"/>
                  </a:lnTo>
                  <a:lnTo>
                    <a:pt x="991236" y="62906"/>
                  </a:lnTo>
                  <a:lnTo>
                    <a:pt x="987675" y="45285"/>
                  </a:lnTo>
                  <a:lnTo>
                    <a:pt x="991236" y="27665"/>
                  </a:lnTo>
                  <a:lnTo>
                    <a:pt x="1000945" y="13270"/>
                  </a:lnTo>
                  <a:lnTo>
                    <a:pt x="1015340" y="3561"/>
                  </a:lnTo>
                  <a:lnTo>
                    <a:pt x="1032960" y="0"/>
                  </a:lnTo>
                  <a:lnTo>
                    <a:pt x="1050582" y="3561"/>
                  </a:lnTo>
                  <a:lnTo>
                    <a:pt x="1064978" y="13270"/>
                  </a:lnTo>
                  <a:lnTo>
                    <a:pt x="1074687" y="27665"/>
                  </a:lnTo>
                  <a:lnTo>
                    <a:pt x="1078248" y="45285"/>
                  </a:lnTo>
                  <a:lnTo>
                    <a:pt x="1074687" y="62906"/>
                  </a:lnTo>
                  <a:lnTo>
                    <a:pt x="1064978" y="77302"/>
                  </a:lnTo>
                  <a:lnTo>
                    <a:pt x="1050582" y="87012"/>
                  </a:lnTo>
                  <a:lnTo>
                    <a:pt x="1032960" y="90573"/>
                  </a:lnTo>
                  <a:close/>
                </a:path>
                <a:path w="1407794" h="608964">
                  <a:moveTo>
                    <a:pt x="1362185" y="90573"/>
                  </a:moveTo>
                  <a:lnTo>
                    <a:pt x="1344565" y="87012"/>
                  </a:lnTo>
                  <a:lnTo>
                    <a:pt x="1330169" y="77302"/>
                  </a:lnTo>
                  <a:lnTo>
                    <a:pt x="1320459" y="62906"/>
                  </a:lnTo>
                  <a:lnTo>
                    <a:pt x="1316897" y="45285"/>
                  </a:lnTo>
                  <a:lnTo>
                    <a:pt x="1320459" y="27665"/>
                  </a:lnTo>
                  <a:lnTo>
                    <a:pt x="1330169" y="13270"/>
                  </a:lnTo>
                  <a:lnTo>
                    <a:pt x="1344565" y="3561"/>
                  </a:lnTo>
                  <a:lnTo>
                    <a:pt x="1362185" y="0"/>
                  </a:lnTo>
                  <a:lnTo>
                    <a:pt x="1379805" y="3561"/>
                  </a:lnTo>
                  <a:lnTo>
                    <a:pt x="1394202" y="13270"/>
                  </a:lnTo>
                  <a:lnTo>
                    <a:pt x="1403912" y="27665"/>
                  </a:lnTo>
                  <a:lnTo>
                    <a:pt x="1407473" y="45285"/>
                  </a:lnTo>
                  <a:lnTo>
                    <a:pt x="1403912" y="62906"/>
                  </a:lnTo>
                  <a:lnTo>
                    <a:pt x="1394202" y="77302"/>
                  </a:lnTo>
                  <a:lnTo>
                    <a:pt x="1379805" y="87012"/>
                  </a:lnTo>
                  <a:lnTo>
                    <a:pt x="1362185" y="90573"/>
                  </a:lnTo>
                  <a:close/>
                </a:path>
                <a:path w="1407794" h="608964">
                  <a:moveTo>
                    <a:pt x="374510" y="90573"/>
                  </a:moveTo>
                  <a:lnTo>
                    <a:pt x="356890" y="87012"/>
                  </a:lnTo>
                  <a:lnTo>
                    <a:pt x="342495" y="77302"/>
                  </a:lnTo>
                  <a:lnTo>
                    <a:pt x="332786" y="62906"/>
                  </a:lnTo>
                  <a:lnTo>
                    <a:pt x="329225" y="45285"/>
                  </a:lnTo>
                  <a:lnTo>
                    <a:pt x="332786" y="27665"/>
                  </a:lnTo>
                  <a:lnTo>
                    <a:pt x="342495" y="13270"/>
                  </a:lnTo>
                  <a:lnTo>
                    <a:pt x="356890" y="3561"/>
                  </a:lnTo>
                  <a:lnTo>
                    <a:pt x="374510" y="0"/>
                  </a:lnTo>
                  <a:lnTo>
                    <a:pt x="392131" y="3561"/>
                  </a:lnTo>
                  <a:lnTo>
                    <a:pt x="406527" y="13270"/>
                  </a:lnTo>
                  <a:lnTo>
                    <a:pt x="416237" y="27665"/>
                  </a:lnTo>
                  <a:lnTo>
                    <a:pt x="419798" y="45285"/>
                  </a:lnTo>
                  <a:lnTo>
                    <a:pt x="416237" y="62906"/>
                  </a:lnTo>
                  <a:lnTo>
                    <a:pt x="406527" y="77302"/>
                  </a:lnTo>
                  <a:lnTo>
                    <a:pt x="392131" y="87012"/>
                  </a:lnTo>
                  <a:lnTo>
                    <a:pt x="374510" y="90573"/>
                  </a:lnTo>
                  <a:close/>
                </a:path>
              </a:pathLst>
            </a:custGeom>
            <a:solidFill>
              <a:srgbClr val="FFFFFF"/>
            </a:solidFill>
          </p:spPr>
          <p:txBody>
            <a:bodyPr wrap="square" lIns="0" tIns="0" rIns="0" bIns="0" rtlCol="0"/>
            <a:lstStyle/>
            <a:p/>
          </p:txBody>
        </p:sp>
      </p:grpSp>
      <p:pic>
        <p:nvPicPr>
          <p:cNvPr id="7" name="object 7"/>
          <p:cNvPicPr/>
          <p:nvPr/>
        </p:nvPicPr>
        <p:blipFill>
          <a:blip r:embed="rId1" cstate="print"/>
          <a:stretch>
            <a:fillRect/>
          </a:stretch>
        </p:blipFill>
        <p:spPr>
          <a:xfrm>
            <a:off x="3352900" y="3619766"/>
            <a:ext cx="10966376" cy="4386551"/>
          </a:xfrm>
          <a:prstGeom prst="rect">
            <a:avLst/>
          </a:prstGeom>
        </p:spPr>
      </p:pic>
      <p:sp>
        <p:nvSpPr>
          <p:cNvPr id="8" name="object 8"/>
          <p:cNvSpPr txBox="1"/>
          <p:nvPr/>
        </p:nvSpPr>
        <p:spPr>
          <a:xfrm>
            <a:off x="2438400" y="190500"/>
            <a:ext cx="12278995" cy="3088640"/>
          </a:xfrm>
          <a:prstGeom prst="rect">
            <a:avLst/>
          </a:prstGeom>
          <a:ln w="92075">
            <a:solidFill>
              <a:schemeClr val="accent1"/>
            </a:solidFill>
          </a:ln>
        </p:spPr>
        <p:txBody>
          <a:bodyPr vert="horz" wrap="square" lIns="0" tIns="147320" rIns="0" bIns="0" rtlCol="0">
            <a:spAutoFit/>
          </a:bodyPr>
          <a:lstStyle/>
          <a:p>
            <a:pPr marL="12700" marR="5080" algn="ctr">
              <a:lnSpc>
                <a:spcPts val="11470"/>
              </a:lnSpc>
              <a:spcBef>
                <a:spcPts val="1160"/>
              </a:spcBef>
            </a:pPr>
            <a:r>
              <a:rPr sz="10350" spc="-395" dirty="0">
                <a:solidFill>
                  <a:schemeClr val="tx1"/>
                </a:solidFill>
                <a:latin typeface="Calibri" panose="020F0502020204030204"/>
                <a:cs typeface="Calibri" panose="020F0502020204030204"/>
              </a:rPr>
              <a:t>E-</a:t>
            </a:r>
            <a:r>
              <a:rPr sz="10350" spc="-969" dirty="0">
                <a:solidFill>
                  <a:schemeClr val="tx1"/>
                </a:solidFill>
                <a:latin typeface="Calibri" panose="020F0502020204030204"/>
                <a:cs typeface="Calibri" panose="020F0502020204030204"/>
              </a:rPr>
              <a:t>COMMERCE</a:t>
            </a:r>
            <a:r>
              <a:rPr sz="10350" spc="90" dirty="0">
                <a:solidFill>
                  <a:schemeClr val="tx1"/>
                </a:solidFill>
                <a:latin typeface="Calibri" panose="020F0502020204030204"/>
                <a:cs typeface="Calibri" panose="020F0502020204030204"/>
              </a:rPr>
              <a:t> </a:t>
            </a:r>
            <a:r>
              <a:rPr sz="10350" spc="-1005" dirty="0">
                <a:solidFill>
                  <a:schemeClr val="tx1"/>
                </a:solidFill>
                <a:latin typeface="Calibri" panose="020F0502020204030204"/>
                <a:cs typeface="Calibri" panose="020F0502020204030204"/>
              </a:rPr>
              <a:t>CUSTOMER </a:t>
            </a:r>
            <a:r>
              <a:rPr sz="10350" spc="-969" dirty="0">
                <a:solidFill>
                  <a:schemeClr val="tx1"/>
                </a:solidFill>
                <a:latin typeface="Calibri" panose="020F0502020204030204"/>
                <a:cs typeface="Calibri" panose="020F0502020204030204"/>
              </a:rPr>
              <a:t>BEHAVIOR</a:t>
            </a:r>
            <a:r>
              <a:rPr sz="10350" spc="105" dirty="0">
                <a:solidFill>
                  <a:schemeClr val="tx1"/>
                </a:solidFill>
                <a:latin typeface="Calibri" panose="020F0502020204030204"/>
                <a:cs typeface="Calibri" panose="020F0502020204030204"/>
              </a:rPr>
              <a:t> </a:t>
            </a:r>
            <a:r>
              <a:rPr sz="10350" spc="-585" dirty="0">
                <a:solidFill>
                  <a:schemeClr val="tx1"/>
                </a:solidFill>
                <a:latin typeface="Calibri" panose="020F0502020204030204"/>
                <a:cs typeface="Calibri" panose="020F0502020204030204"/>
              </a:rPr>
              <a:t>ANALYSIS</a:t>
            </a:r>
            <a:endParaRPr sz="10350" spc="-585" dirty="0">
              <a:solidFill>
                <a:schemeClr val="tx1"/>
              </a:solidFill>
              <a:latin typeface="Calibri" panose="020F0502020204030204"/>
              <a:cs typeface="Calibri" panose="020F0502020204030204"/>
            </a:endParaRPr>
          </a:p>
        </p:txBody>
      </p:sp>
      <p:sp>
        <p:nvSpPr>
          <p:cNvPr id="9" name="object 9"/>
          <p:cNvSpPr txBox="1"/>
          <p:nvPr/>
        </p:nvSpPr>
        <p:spPr>
          <a:xfrm>
            <a:off x="8533357" y="9258102"/>
            <a:ext cx="8350250" cy="642620"/>
          </a:xfrm>
          <a:prstGeom prst="rect">
            <a:avLst/>
          </a:prstGeom>
        </p:spPr>
        <p:txBody>
          <a:bodyPr vert="horz" wrap="square" lIns="0" tIns="12065" rIns="0" bIns="0" rtlCol="0">
            <a:spAutoFit/>
          </a:bodyPr>
          <a:lstStyle/>
          <a:p>
            <a:pPr marL="12700">
              <a:lnSpc>
                <a:spcPct val="100000"/>
              </a:lnSpc>
              <a:spcBef>
                <a:spcPts val="95"/>
              </a:spcBef>
            </a:pPr>
            <a:r>
              <a:rPr sz="4050" spc="-2215" dirty="0">
                <a:solidFill>
                  <a:srgbClr val="FFFFFF"/>
                </a:solidFill>
                <a:latin typeface="Verdana" panose="020B0604030504040204"/>
                <a:cs typeface="Verdana" panose="020B0604030504040204"/>
              </a:rPr>
              <a:t>P</a:t>
            </a:r>
            <a:r>
              <a:rPr sz="6075" spc="-165" baseline="-3000" dirty="0">
                <a:solidFill>
                  <a:srgbClr val="668672"/>
                </a:solidFill>
                <a:latin typeface="Verdana" panose="020B0604030504040204"/>
                <a:cs typeface="Verdana" panose="020B0604030504040204"/>
              </a:rPr>
              <a:t>P</a:t>
            </a:r>
            <a:r>
              <a:rPr sz="4050" spc="-1500" dirty="0">
                <a:solidFill>
                  <a:srgbClr val="FFFFFF"/>
                </a:solidFill>
                <a:latin typeface="Verdana" panose="020B0604030504040204"/>
                <a:cs typeface="Verdana" panose="020B0604030504040204"/>
              </a:rPr>
              <a:t>r</a:t>
            </a:r>
            <a:r>
              <a:rPr sz="6075" spc="-179" baseline="-3000" dirty="0">
                <a:solidFill>
                  <a:srgbClr val="668672"/>
                </a:solidFill>
                <a:latin typeface="Verdana" panose="020B0604030504040204"/>
                <a:cs typeface="Verdana" panose="020B0604030504040204"/>
              </a:rPr>
              <a:t>r</a:t>
            </a:r>
            <a:r>
              <a:rPr sz="4050" spc="-2200" dirty="0">
                <a:solidFill>
                  <a:srgbClr val="FFFFFF"/>
                </a:solidFill>
                <a:latin typeface="Verdana" panose="020B0604030504040204"/>
                <a:cs typeface="Verdana" panose="020B0604030504040204"/>
              </a:rPr>
              <a:t>e</a:t>
            </a:r>
            <a:r>
              <a:rPr sz="6075" spc="-165" baseline="-3000" dirty="0">
                <a:solidFill>
                  <a:srgbClr val="668672"/>
                </a:solidFill>
                <a:latin typeface="Verdana" panose="020B0604030504040204"/>
                <a:cs typeface="Verdana" panose="020B0604030504040204"/>
              </a:rPr>
              <a:t>e</a:t>
            </a:r>
            <a:r>
              <a:rPr sz="4050" spc="-1900" dirty="0">
                <a:solidFill>
                  <a:srgbClr val="FFFFFF"/>
                </a:solidFill>
                <a:latin typeface="Verdana" panose="020B0604030504040204"/>
                <a:cs typeface="Verdana" panose="020B0604030504040204"/>
              </a:rPr>
              <a:t>s</a:t>
            </a:r>
            <a:r>
              <a:rPr sz="6075" spc="-172" baseline="-3000" dirty="0">
                <a:solidFill>
                  <a:srgbClr val="668672"/>
                </a:solidFill>
                <a:latin typeface="Verdana" panose="020B0604030504040204"/>
                <a:cs typeface="Verdana" panose="020B0604030504040204"/>
              </a:rPr>
              <a:t>s</a:t>
            </a:r>
            <a:r>
              <a:rPr sz="4050" spc="-2200" dirty="0">
                <a:solidFill>
                  <a:srgbClr val="FFFFFF"/>
                </a:solidFill>
                <a:latin typeface="Verdana" panose="020B0604030504040204"/>
                <a:cs typeface="Verdana" panose="020B0604030504040204"/>
              </a:rPr>
              <a:t>e</a:t>
            </a:r>
            <a:r>
              <a:rPr sz="6075" spc="-165" baseline="-3000" dirty="0">
                <a:solidFill>
                  <a:srgbClr val="668672"/>
                </a:solidFill>
                <a:latin typeface="Verdana" panose="020B0604030504040204"/>
                <a:cs typeface="Verdana" panose="020B0604030504040204"/>
              </a:rPr>
              <a:t>e</a:t>
            </a:r>
            <a:r>
              <a:rPr sz="4050" spc="-2350" dirty="0">
                <a:solidFill>
                  <a:srgbClr val="FFFFFF"/>
                </a:solidFill>
                <a:latin typeface="Verdana" panose="020B0604030504040204"/>
                <a:cs typeface="Verdana" panose="020B0604030504040204"/>
              </a:rPr>
              <a:t>n</a:t>
            </a:r>
            <a:r>
              <a:rPr sz="6075" spc="-172" baseline="-3000" dirty="0">
                <a:solidFill>
                  <a:srgbClr val="668672"/>
                </a:solidFill>
                <a:latin typeface="Verdana" panose="020B0604030504040204"/>
                <a:cs typeface="Verdana" panose="020B0604030504040204"/>
              </a:rPr>
              <a:t>n</a:t>
            </a:r>
            <a:r>
              <a:rPr sz="4050" spc="-1390" dirty="0">
                <a:solidFill>
                  <a:srgbClr val="FFFFFF"/>
                </a:solidFill>
                <a:latin typeface="Verdana" panose="020B0604030504040204"/>
                <a:cs typeface="Verdana" panose="020B0604030504040204"/>
              </a:rPr>
              <a:t>t</a:t>
            </a:r>
            <a:r>
              <a:rPr sz="6075" spc="-157" baseline="-3000" dirty="0">
                <a:solidFill>
                  <a:srgbClr val="668672"/>
                </a:solidFill>
                <a:latin typeface="Verdana" panose="020B0604030504040204"/>
                <a:cs typeface="Verdana" panose="020B0604030504040204"/>
              </a:rPr>
              <a:t>t</a:t>
            </a:r>
            <a:r>
              <a:rPr sz="4050" spc="-2200" dirty="0">
                <a:solidFill>
                  <a:srgbClr val="FFFFFF"/>
                </a:solidFill>
                <a:latin typeface="Verdana" panose="020B0604030504040204"/>
                <a:cs typeface="Verdana" panose="020B0604030504040204"/>
              </a:rPr>
              <a:t>e</a:t>
            </a:r>
            <a:r>
              <a:rPr sz="6075" spc="-165" baseline="-3000" dirty="0">
                <a:solidFill>
                  <a:srgbClr val="668672"/>
                </a:solidFill>
                <a:latin typeface="Verdana" panose="020B0604030504040204"/>
                <a:cs typeface="Verdana" panose="020B0604030504040204"/>
              </a:rPr>
              <a:t>e</a:t>
            </a:r>
            <a:r>
              <a:rPr sz="4050" spc="-2330" dirty="0">
                <a:solidFill>
                  <a:srgbClr val="FFFFFF"/>
                </a:solidFill>
                <a:latin typeface="Verdana" panose="020B0604030504040204"/>
                <a:cs typeface="Verdana" panose="020B0604030504040204"/>
              </a:rPr>
              <a:t>d</a:t>
            </a:r>
            <a:r>
              <a:rPr sz="6075" spc="89" baseline="-3000" dirty="0">
                <a:solidFill>
                  <a:srgbClr val="668672"/>
                </a:solidFill>
                <a:latin typeface="Verdana" panose="020B0604030504040204"/>
                <a:cs typeface="Verdana" panose="020B0604030504040204"/>
              </a:rPr>
              <a:t>d</a:t>
            </a:r>
            <a:r>
              <a:rPr sz="6075" spc="-817" baseline="-3000" dirty="0">
                <a:solidFill>
                  <a:srgbClr val="668672"/>
                </a:solidFill>
                <a:latin typeface="Verdana" panose="020B0604030504040204"/>
                <a:cs typeface="Verdana" panose="020B0604030504040204"/>
              </a:rPr>
              <a:t> </a:t>
            </a:r>
            <a:r>
              <a:rPr sz="4050" spc="-2525" dirty="0">
                <a:solidFill>
                  <a:srgbClr val="FFFFFF"/>
                </a:solidFill>
                <a:latin typeface="Verdana" panose="020B0604030504040204"/>
                <a:cs typeface="Verdana" panose="020B0604030504040204"/>
              </a:rPr>
              <a:t>b</a:t>
            </a:r>
            <a:r>
              <a:rPr sz="6075" spc="-450" baseline="-3000" dirty="0">
                <a:solidFill>
                  <a:srgbClr val="668672"/>
                </a:solidFill>
                <a:latin typeface="Verdana" panose="020B0604030504040204"/>
                <a:cs typeface="Verdana" panose="020B0604030504040204"/>
              </a:rPr>
              <a:t>b</a:t>
            </a:r>
            <a:r>
              <a:rPr sz="4050" spc="-2370" dirty="0">
                <a:solidFill>
                  <a:srgbClr val="FFFFFF"/>
                </a:solidFill>
                <a:latin typeface="Verdana" panose="020B0604030504040204"/>
                <a:cs typeface="Verdana" panose="020B0604030504040204"/>
              </a:rPr>
              <a:t>y</a:t>
            </a:r>
            <a:r>
              <a:rPr sz="6075" spc="-487" baseline="-3000" dirty="0">
                <a:solidFill>
                  <a:srgbClr val="668672"/>
                </a:solidFill>
                <a:latin typeface="Verdana" panose="020B0604030504040204"/>
                <a:cs typeface="Verdana" panose="020B0604030504040204"/>
              </a:rPr>
              <a:t>y</a:t>
            </a:r>
            <a:r>
              <a:rPr sz="4050" spc="-1680" dirty="0">
                <a:solidFill>
                  <a:srgbClr val="FFFFFF"/>
                </a:solidFill>
                <a:latin typeface="Verdana" panose="020B0604030504040204"/>
                <a:cs typeface="Verdana" panose="020B0604030504040204"/>
              </a:rPr>
              <a:t>:</a:t>
            </a:r>
            <a:r>
              <a:rPr sz="6075" spc="-202" baseline="-3000" dirty="0">
                <a:solidFill>
                  <a:srgbClr val="668672"/>
                </a:solidFill>
                <a:latin typeface="Verdana" panose="020B0604030504040204"/>
                <a:cs typeface="Verdana" panose="020B0604030504040204"/>
              </a:rPr>
              <a:t>:</a:t>
            </a:r>
            <a:r>
              <a:rPr sz="6075" spc="839" baseline="-3000" dirty="0">
                <a:solidFill>
                  <a:srgbClr val="668672"/>
                </a:solidFill>
                <a:latin typeface="Verdana" panose="020B0604030504040204"/>
                <a:cs typeface="Verdana" panose="020B0604030504040204"/>
              </a:rPr>
              <a:t> </a:t>
            </a:r>
            <a:r>
              <a:rPr sz="4050" spc="-2560" dirty="0">
                <a:solidFill>
                  <a:srgbClr val="FFFFFF"/>
                </a:solidFill>
                <a:latin typeface="Verdana" panose="020B0604030504040204"/>
                <a:cs typeface="Verdana" panose="020B0604030504040204"/>
              </a:rPr>
              <a:t>S</a:t>
            </a:r>
            <a:r>
              <a:rPr sz="6075" spc="-232" baseline="-3000" dirty="0">
                <a:solidFill>
                  <a:srgbClr val="668672"/>
                </a:solidFill>
                <a:latin typeface="Verdana" panose="020B0604030504040204"/>
                <a:cs typeface="Verdana" panose="020B0604030504040204"/>
              </a:rPr>
              <a:t>S</a:t>
            </a:r>
            <a:r>
              <a:rPr sz="4050" spc="-2245" dirty="0">
                <a:solidFill>
                  <a:srgbClr val="FFFFFF"/>
                </a:solidFill>
                <a:latin typeface="Verdana" panose="020B0604030504040204"/>
                <a:cs typeface="Verdana" panose="020B0604030504040204"/>
              </a:rPr>
              <a:t>a</a:t>
            </a:r>
            <a:r>
              <a:rPr sz="6075" spc="-209" baseline="-3000" dirty="0">
                <a:solidFill>
                  <a:srgbClr val="668672"/>
                </a:solidFill>
                <a:latin typeface="Verdana" panose="020B0604030504040204"/>
                <a:cs typeface="Verdana" panose="020B0604030504040204"/>
              </a:rPr>
              <a:t>a</a:t>
            </a:r>
            <a:r>
              <a:rPr sz="4050" spc="-2350" dirty="0">
                <a:solidFill>
                  <a:srgbClr val="FFFFFF"/>
                </a:solidFill>
                <a:latin typeface="Verdana" panose="020B0604030504040204"/>
                <a:cs typeface="Verdana" panose="020B0604030504040204"/>
              </a:rPr>
              <a:t>d</a:t>
            </a:r>
            <a:r>
              <a:rPr sz="6075" spc="-187" baseline="-3000" dirty="0">
                <a:solidFill>
                  <a:srgbClr val="668672"/>
                </a:solidFill>
                <a:latin typeface="Verdana" panose="020B0604030504040204"/>
                <a:cs typeface="Verdana" panose="020B0604030504040204"/>
              </a:rPr>
              <a:t>d</a:t>
            </a:r>
            <a:r>
              <a:rPr sz="4050" spc="-2350" dirty="0">
                <a:solidFill>
                  <a:srgbClr val="FFFFFF"/>
                </a:solidFill>
                <a:latin typeface="Verdana" panose="020B0604030504040204"/>
                <a:cs typeface="Verdana" panose="020B0604030504040204"/>
              </a:rPr>
              <a:t>d</a:t>
            </a:r>
            <a:r>
              <a:rPr sz="6075" spc="-187" baseline="-3000" dirty="0">
                <a:solidFill>
                  <a:srgbClr val="668672"/>
                </a:solidFill>
                <a:latin typeface="Verdana" panose="020B0604030504040204"/>
                <a:cs typeface="Verdana" panose="020B0604030504040204"/>
              </a:rPr>
              <a:t>d</a:t>
            </a:r>
            <a:r>
              <a:rPr sz="4050" spc="-2245" dirty="0">
                <a:solidFill>
                  <a:srgbClr val="FFFFFF"/>
                </a:solidFill>
                <a:latin typeface="Verdana" panose="020B0604030504040204"/>
                <a:cs typeface="Verdana" panose="020B0604030504040204"/>
              </a:rPr>
              <a:t>a</a:t>
            </a:r>
            <a:r>
              <a:rPr sz="6075" spc="-209" baseline="-3000" dirty="0">
                <a:solidFill>
                  <a:srgbClr val="668672"/>
                </a:solidFill>
                <a:latin typeface="Verdana" panose="020B0604030504040204"/>
                <a:cs typeface="Verdana" panose="020B0604030504040204"/>
              </a:rPr>
              <a:t>a</a:t>
            </a:r>
            <a:r>
              <a:rPr sz="4050" spc="-3770" dirty="0">
                <a:solidFill>
                  <a:srgbClr val="FFFFFF"/>
                </a:solidFill>
                <a:latin typeface="Verdana" panose="020B0604030504040204"/>
                <a:cs typeface="Verdana" panose="020B0604030504040204"/>
              </a:rPr>
              <a:t>m</a:t>
            </a:r>
            <a:r>
              <a:rPr sz="6075" spc="60" baseline="-3000" dirty="0">
                <a:solidFill>
                  <a:srgbClr val="668672"/>
                </a:solidFill>
                <a:latin typeface="Verdana" panose="020B0604030504040204"/>
                <a:cs typeface="Verdana" panose="020B0604030504040204"/>
              </a:rPr>
              <a:t>m</a:t>
            </a:r>
            <a:r>
              <a:rPr sz="6075" spc="-802" baseline="-3000" dirty="0">
                <a:solidFill>
                  <a:srgbClr val="668672"/>
                </a:solidFill>
                <a:latin typeface="Verdana" panose="020B0604030504040204"/>
                <a:cs typeface="Verdana" panose="020B0604030504040204"/>
              </a:rPr>
              <a:t> </a:t>
            </a:r>
            <a:r>
              <a:rPr sz="4050" spc="-2835" dirty="0">
                <a:solidFill>
                  <a:srgbClr val="FFFFFF"/>
                </a:solidFill>
                <a:latin typeface="Verdana" panose="020B0604030504040204"/>
                <a:cs typeface="Verdana" panose="020B0604030504040204"/>
              </a:rPr>
              <a:t>H</a:t>
            </a:r>
            <a:r>
              <a:rPr sz="6075" spc="-232" baseline="-3000" dirty="0">
                <a:solidFill>
                  <a:srgbClr val="668672"/>
                </a:solidFill>
                <a:latin typeface="Verdana" panose="020B0604030504040204"/>
                <a:cs typeface="Verdana" panose="020B0604030504040204"/>
              </a:rPr>
              <a:t>H</a:t>
            </a:r>
            <a:r>
              <a:rPr sz="4050" spc="-2285" dirty="0">
                <a:solidFill>
                  <a:srgbClr val="FFFFFF"/>
                </a:solidFill>
                <a:latin typeface="Verdana" panose="020B0604030504040204"/>
                <a:cs typeface="Verdana" panose="020B0604030504040204"/>
              </a:rPr>
              <a:t>o</a:t>
            </a:r>
            <a:r>
              <a:rPr sz="6075" spc="-217" baseline="-3000" dirty="0">
                <a:solidFill>
                  <a:srgbClr val="668672"/>
                </a:solidFill>
                <a:latin typeface="Verdana" panose="020B0604030504040204"/>
                <a:cs typeface="Verdana" panose="020B0604030504040204"/>
              </a:rPr>
              <a:t>o</a:t>
            </a:r>
            <a:r>
              <a:rPr sz="4050" spc="-1935" dirty="0">
                <a:solidFill>
                  <a:srgbClr val="FFFFFF"/>
                </a:solidFill>
                <a:latin typeface="Verdana" panose="020B0604030504040204"/>
                <a:cs typeface="Verdana" panose="020B0604030504040204"/>
              </a:rPr>
              <a:t>s</a:t>
            </a:r>
            <a:r>
              <a:rPr sz="6075" spc="-225" baseline="-3000" dirty="0">
                <a:solidFill>
                  <a:srgbClr val="668672"/>
                </a:solidFill>
                <a:latin typeface="Verdana" panose="020B0604030504040204"/>
                <a:cs typeface="Verdana" panose="020B0604030504040204"/>
              </a:rPr>
              <a:t>s</a:t>
            </a:r>
            <a:r>
              <a:rPr sz="4050" spc="-1935" dirty="0">
                <a:solidFill>
                  <a:srgbClr val="FFFFFF"/>
                </a:solidFill>
                <a:latin typeface="Verdana" panose="020B0604030504040204"/>
                <a:cs typeface="Verdana" panose="020B0604030504040204"/>
              </a:rPr>
              <a:t>s</a:t>
            </a:r>
            <a:r>
              <a:rPr sz="6075" spc="-225" baseline="-3000" dirty="0">
                <a:solidFill>
                  <a:srgbClr val="668672"/>
                </a:solidFill>
                <a:latin typeface="Verdana" panose="020B0604030504040204"/>
                <a:cs typeface="Verdana" panose="020B0604030504040204"/>
              </a:rPr>
              <a:t>s</a:t>
            </a:r>
            <a:r>
              <a:rPr sz="4050" spc="-2260" dirty="0">
                <a:solidFill>
                  <a:srgbClr val="FFFFFF"/>
                </a:solidFill>
                <a:latin typeface="Verdana" panose="020B0604030504040204"/>
                <a:cs typeface="Verdana" panose="020B0604030504040204"/>
              </a:rPr>
              <a:t>a</a:t>
            </a:r>
            <a:r>
              <a:rPr sz="6075" spc="-232" baseline="-3000" dirty="0">
                <a:solidFill>
                  <a:srgbClr val="668672"/>
                </a:solidFill>
                <a:latin typeface="Verdana" panose="020B0604030504040204"/>
                <a:cs typeface="Verdana" panose="020B0604030504040204"/>
              </a:rPr>
              <a:t>a</a:t>
            </a:r>
            <a:r>
              <a:rPr sz="4050" spc="-910" dirty="0">
                <a:solidFill>
                  <a:srgbClr val="FFFFFF"/>
                </a:solidFill>
                <a:latin typeface="Verdana" panose="020B0604030504040204"/>
                <a:cs typeface="Verdana" panose="020B0604030504040204"/>
              </a:rPr>
              <a:t>i</a:t>
            </a:r>
            <a:r>
              <a:rPr sz="6075" spc="-240" baseline="-3000" dirty="0">
                <a:solidFill>
                  <a:srgbClr val="668672"/>
                </a:solidFill>
                <a:latin typeface="Verdana" panose="020B0604030504040204"/>
                <a:cs typeface="Verdana" panose="020B0604030504040204"/>
              </a:rPr>
              <a:t>i</a:t>
            </a:r>
            <a:r>
              <a:rPr sz="4050" spc="-2385" dirty="0">
                <a:solidFill>
                  <a:srgbClr val="FFFFFF"/>
                </a:solidFill>
                <a:latin typeface="Verdana" panose="020B0604030504040204"/>
                <a:cs typeface="Verdana" panose="020B0604030504040204"/>
              </a:rPr>
              <a:t>n</a:t>
            </a:r>
            <a:r>
              <a:rPr sz="6075" spc="37" baseline="-3000" dirty="0">
                <a:solidFill>
                  <a:srgbClr val="668672"/>
                </a:solidFill>
                <a:latin typeface="Verdana" panose="020B0604030504040204"/>
                <a:cs typeface="Verdana" panose="020B0604030504040204"/>
              </a:rPr>
              <a:t>n</a:t>
            </a:r>
            <a:endParaRPr sz="6075" baseline="-3000">
              <a:latin typeface="Verdana" panose="020B0604030504040204"/>
              <a:cs typeface="Verdana" panose="020B0604030504040204"/>
            </a:endParaRPr>
          </a:p>
        </p:txBody>
      </p:sp>
      <p:sp>
        <p:nvSpPr>
          <p:cNvPr id="10" name="object 10"/>
          <p:cNvSpPr txBox="1">
            <a:spLocks noGrp="1"/>
          </p:cNvSpPr>
          <p:nvPr>
            <p:ph type="title"/>
          </p:nvPr>
        </p:nvSpPr>
        <p:spPr>
          <a:xfrm>
            <a:off x="14946219" y="37820"/>
            <a:ext cx="2728595" cy="699770"/>
          </a:xfrm>
          <a:prstGeom prst="rect">
            <a:avLst/>
          </a:prstGeom>
        </p:spPr>
        <p:txBody>
          <a:bodyPr vert="horz" wrap="square" lIns="0" tIns="15240" rIns="0" bIns="0" rtlCol="0">
            <a:spAutoFit/>
          </a:bodyPr>
          <a:lstStyle/>
          <a:p>
            <a:pPr marL="12700">
              <a:lnSpc>
                <a:spcPct val="100000"/>
              </a:lnSpc>
              <a:spcBef>
                <a:spcPts val="120"/>
              </a:spcBef>
            </a:pPr>
            <a:r>
              <a:rPr sz="4400" spc="-2610" dirty="0">
                <a:latin typeface="Verdana" panose="020B0604030504040204"/>
                <a:cs typeface="Verdana" panose="020B0604030504040204"/>
              </a:rPr>
              <a:t>2</a:t>
            </a:r>
            <a:r>
              <a:rPr sz="6600" spc="-292" baseline="-3000" dirty="0">
                <a:solidFill>
                  <a:srgbClr val="668672"/>
                </a:solidFill>
                <a:latin typeface="Verdana" panose="020B0604030504040204"/>
                <a:cs typeface="Verdana" panose="020B0604030504040204"/>
              </a:rPr>
              <a:t>2</a:t>
            </a:r>
            <a:r>
              <a:rPr sz="4400" spc="-2605" dirty="0">
                <a:latin typeface="Verdana" panose="020B0604030504040204"/>
                <a:cs typeface="Verdana" panose="020B0604030504040204"/>
              </a:rPr>
              <a:t>4</a:t>
            </a:r>
            <a:r>
              <a:rPr sz="6600" spc="-307" baseline="-3000" dirty="0">
                <a:solidFill>
                  <a:srgbClr val="668672"/>
                </a:solidFill>
                <a:latin typeface="Verdana" panose="020B0604030504040204"/>
                <a:cs typeface="Verdana" panose="020B0604030504040204"/>
              </a:rPr>
              <a:t>4</a:t>
            </a:r>
            <a:r>
              <a:rPr sz="4400" spc="-1835" dirty="0">
                <a:latin typeface="Verdana" panose="020B0604030504040204"/>
                <a:cs typeface="Verdana" panose="020B0604030504040204"/>
              </a:rPr>
              <a:t>/</a:t>
            </a:r>
            <a:r>
              <a:rPr sz="6600" spc="-262" baseline="-3000" dirty="0">
                <a:solidFill>
                  <a:srgbClr val="668672"/>
                </a:solidFill>
                <a:latin typeface="Verdana" panose="020B0604030504040204"/>
                <a:cs typeface="Verdana" panose="020B0604030504040204"/>
              </a:rPr>
              <a:t>/</a:t>
            </a:r>
            <a:r>
              <a:rPr sz="4400" spc="-2635" dirty="0">
                <a:latin typeface="Verdana" panose="020B0604030504040204"/>
                <a:cs typeface="Verdana" panose="020B0604030504040204"/>
              </a:rPr>
              <a:t>0</a:t>
            </a:r>
            <a:r>
              <a:rPr sz="6600" spc="-270" baseline="-3000" dirty="0">
                <a:solidFill>
                  <a:srgbClr val="668672"/>
                </a:solidFill>
                <a:latin typeface="Verdana" panose="020B0604030504040204"/>
                <a:cs typeface="Verdana" panose="020B0604030504040204"/>
              </a:rPr>
              <a:t>0</a:t>
            </a:r>
            <a:r>
              <a:rPr sz="4400" spc="-2595" dirty="0">
                <a:latin typeface="Verdana" panose="020B0604030504040204"/>
                <a:cs typeface="Verdana" panose="020B0604030504040204"/>
              </a:rPr>
              <a:t>7</a:t>
            </a:r>
            <a:r>
              <a:rPr sz="6600" spc="-352" baseline="-3000" dirty="0">
                <a:solidFill>
                  <a:srgbClr val="668672"/>
                </a:solidFill>
                <a:latin typeface="Verdana" panose="020B0604030504040204"/>
                <a:cs typeface="Verdana" panose="020B0604030504040204"/>
              </a:rPr>
              <a:t>7</a:t>
            </a:r>
            <a:r>
              <a:rPr sz="4400" spc="-1835" dirty="0">
                <a:latin typeface="Verdana" panose="020B0604030504040204"/>
                <a:cs typeface="Verdana" panose="020B0604030504040204"/>
              </a:rPr>
              <a:t>/</a:t>
            </a:r>
            <a:r>
              <a:rPr sz="6600" spc="-262" baseline="-3000" dirty="0">
                <a:solidFill>
                  <a:srgbClr val="668672"/>
                </a:solidFill>
                <a:latin typeface="Verdana" panose="020B0604030504040204"/>
                <a:cs typeface="Verdana" panose="020B0604030504040204"/>
              </a:rPr>
              <a:t>/</a:t>
            </a:r>
            <a:r>
              <a:rPr sz="4400" spc="-2610" dirty="0">
                <a:latin typeface="Verdana" panose="020B0604030504040204"/>
                <a:cs typeface="Verdana" panose="020B0604030504040204"/>
              </a:rPr>
              <a:t>2</a:t>
            </a:r>
            <a:r>
              <a:rPr sz="6600" spc="-292" baseline="-3000" dirty="0">
                <a:solidFill>
                  <a:srgbClr val="668672"/>
                </a:solidFill>
                <a:latin typeface="Verdana" panose="020B0604030504040204"/>
                <a:cs typeface="Verdana" panose="020B0604030504040204"/>
              </a:rPr>
              <a:t>2</a:t>
            </a:r>
            <a:r>
              <a:rPr sz="4400" spc="-2615" dirty="0">
                <a:latin typeface="Verdana" panose="020B0604030504040204"/>
                <a:cs typeface="Verdana" panose="020B0604030504040204"/>
              </a:rPr>
              <a:t>5</a:t>
            </a:r>
            <a:r>
              <a:rPr sz="6600" spc="7" baseline="-3000" dirty="0">
                <a:solidFill>
                  <a:srgbClr val="668672"/>
                </a:solidFill>
                <a:latin typeface="Verdana" panose="020B0604030504040204"/>
                <a:cs typeface="Verdana" panose="020B0604030504040204"/>
              </a:rPr>
              <a:t>5</a:t>
            </a:r>
            <a:endParaRPr sz="6600" baseline="-3000">
              <a:latin typeface="Verdana" panose="020B0604030504040204"/>
              <a:cs typeface="Verdana" panose="020B0604030504040204"/>
            </a:endParaRPr>
          </a:p>
        </p:txBody>
      </p:sp>
      <p:sp>
        <p:nvSpPr>
          <p:cNvPr id="12" name="Text Box 11"/>
          <p:cNvSpPr txBox="1"/>
          <p:nvPr/>
        </p:nvSpPr>
        <p:spPr>
          <a:xfrm>
            <a:off x="228600" y="343535"/>
            <a:ext cx="1983105" cy="904240"/>
          </a:xfrm>
          <a:prstGeom prst="rect">
            <a:avLst/>
          </a:prstGeom>
          <a:noFill/>
          <a:ln w="60325">
            <a:solidFill>
              <a:schemeClr val="accent1"/>
            </a:solidFill>
          </a:ln>
        </p:spPr>
        <p:txBody>
          <a:bodyPr wrap="square" rtlCol="0">
            <a:noAutofit/>
          </a:bodyPr>
          <a:p>
            <a:pPr algn="ctr"/>
            <a:r>
              <a:rPr lang="en-US" sz="2800" b="1" dirty="0">
                <a:solidFill>
                  <a:schemeClr val="tx1"/>
                </a:solidFill>
                <a:sym typeface="+mn-ea"/>
              </a:rPr>
              <a:t>DS &amp; ML -2504</a:t>
            </a:r>
            <a:endParaRPr lang="en-US" sz="2800" b="1" dirty="0">
              <a:solidFill>
                <a:schemeClr val="tx1"/>
              </a:solidFill>
              <a:sym typeface="+mn-e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Box 2"/>
          <p:cNvSpPr txBox="1"/>
          <p:nvPr/>
        </p:nvSpPr>
        <p:spPr>
          <a:xfrm>
            <a:off x="74930" y="156210"/>
            <a:ext cx="18148300" cy="843280"/>
          </a:xfrm>
          <a:prstGeom prst="rect">
            <a:avLst/>
          </a:prstGeom>
          <a:noFill/>
          <a:ln>
            <a:solidFill>
              <a:schemeClr val="accent1"/>
            </a:solidFill>
          </a:ln>
        </p:spPr>
        <p:txBody>
          <a:bodyPr wrap="square" rtlCol="0">
            <a:noAutofit/>
          </a:bodyPr>
          <a:p>
            <a:r>
              <a:rPr lang="en-US" altLang="en-US" sz="2800"/>
              <a:t>What isthe average purchase amount for customers who availed discounts compared</a:t>
            </a:r>
            <a:r>
              <a:rPr lang="en-US" altLang="en-US" sz="2800">
                <a:sym typeface="+mn-ea"/>
              </a:rPr>
              <a:t>to those who didnʼt?</a:t>
            </a:r>
            <a:endParaRPr lang="en-US" sz="2800"/>
          </a:p>
          <a:p>
            <a:r>
              <a:rPr lang="en-US" altLang="en-US" sz="2800"/>
              <a:t> </a:t>
            </a:r>
            <a:endParaRPr lang="en-US" altLang="en-US" sz="2800"/>
          </a:p>
          <a:p>
            <a:endParaRPr lang="en-US" sz="2800"/>
          </a:p>
        </p:txBody>
      </p:sp>
      <p:pic>
        <p:nvPicPr>
          <p:cNvPr id="4" name="Picture 3"/>
          <p:cNvPicPr>
            <a:picLocks noChangeAspect="1"/>
          </p:cNvPicPr>
          <p:nvPr/>
        </p:nvPicPr>
        <p:blipFill>
          <a:blip r:embed="rId1"/>
          <a:stretch>
            <a:fillRect/>
          </a:stretch>
        </p:blipFill>
        <p:spPr>
          <a:xfrm>
            <a:off x="152400" y="1028700"/>
            <a:ext cx="7467600" cy="4941570"/>
          </a:xfrm>
          <a:prstGeom prst="rect">
            <a:avLst/>
          </a:prstGeom>
        </p:spPr>
      </p:pic>
      <p:sp>
        <p:nvSpPr>
          <p:cNvPr id="6" name="Text Box 5"/>
          <p:cNvSpPr txBox="1"/>
          <p:nvPr/>
        </p:nvSpPr>
        <p:spPr>
          <a:xfrm>
            <a:off x="7865110" y="1638300"/>
            <a:ext cx="9991725" cy="2757170"/>
          </a:xfrm>
          <a:prstGeom prst="rect">
            <a:avLst/>
          </a:prstGeom>
          <a:noFill/>
          <a:ln>
            <a:solidFill>
              <a:schemeClr val="accent1"/>
            </a:solidFill>
          </a:ln>
        </p:spPr>
        <p:txBody>
          <a:bodyPr wrap="square" rtlCol="0">
            <a:noAutofit/>
          </a:bodyPr>
          <a:p>
            <a:r>
              <a:rPr lang="en-US" altLang="en-US" sz="3600" b="1" i="0"/>
              <a:t>                        Interpretation:</a:t>
            </a:r>
            <a:endParaRPr lang="en-US" altLang="en-US" sz="3600" b="1" i="0"/>
          </a:p>
          <a:p>
            <a:r>
              <a:rPr lang="en-US" altLang="en-US" sz="2400"/>
              <a:t>The bar chart compares the average purchase amount between transactions with and without discounts. The average purchase amount is higher ($502.51) when discounts are not available, compared to when discounts are available.</a:t>
            </a:r>
            <a:endParaRPr lang="en-US" sz="2400"/>
          </a:p>
        </p:txBody>
      </p:sp>
      <p:sp>
        <p:nvSpPr>
          <p:cNvPr id="7" name="Text Box 6"/>
          <p:cNvSpPr txBox="1"/>
          <p:nvPr/>
        </p:nvSpPr>
        <p:spPr>
          <a:xfrm>
            <a:off x="-76200" y="6354445"/>
            <a:ext cx="17640935" cy="3932555"/>
          </a:xfrm>
          <a:prstGeom prst="rect">
            <a:avLst/>
          </a:prstGeom>
          <a:noFill/>
          <a:ln>
            <a:solidFill>
              <a:srgbClr val="FF0000"/>
            </a:solidFill>
          </a:ln>
        </p:spPr>
        <p:txBody>
          <a:bodyPr wrap="square" rtlCol="0">
            <a:noAutofit/>
          </a:bodyPr>
          <a:p>
            <a:r>
              <a:rPr lang="en-US" altLang="en-US" sz="3200" b="1" u="none"/>
              <a:t>                                                            </a:t>
            </a:r>
            <a:r>
              <a:rPr lang="en-US" altLang="en-US" sz="3200" b="1" u="sng"/>
              <a:t>Business Insights:</a:t>
            </a:r>
            <a:endParaRPr lang="en-US" altLang="en-US" sz="3200" b="1" u="none"/>
          </a:p>
          <a:p>
            <a:endParaRPr lang="en-US" altLang="en-US"/>
          </a:p>
          <a:p>
            <a:pPr marL="285750" indent="-285750">
              <a:buFont typeface="Arial" panose="020B0604020202020204" pitchFamily="34" charset="0"/>
              <a:buChar char="•"/>
            </a:pPr>
            <a:r>
              <a:rPr lang="en-US" altLang="en-US" sz="2400" b="1"/>
              <a:t>Discount Impact:</a:t>
            </a:r>
            <a:r>
              <a:rPr lang="en-US" altLang="en-US" sz="2400"/>
              <a:t> Discounts may lead to smaller transaction sizes, possibly because customers focus on discounted items rather than adding more to their cart.</a:t>
            </a:r>
            <a:endParaRPr lang="en-US" altLang="en-US" sz="2400"/>
          </a:p>
          <a:p>
            <a:pPr marL="285750" indent="-285750">
              <a:buFont typeface="Arial" panose="020B0604020202020204" pitchFamily="34" charset="0"/>
              <a:buChar char="•"/>
            </a:pPr>
            <a:r>
              <a:rPr lang="en-US" altLang="en-US" sz="2400" b="1"/>
              <a:t>Pricing Strategy:</a:t>
            </a:r>
            <a:r>
              <a:rPr lang="en-US" altLang="en-US" sz="2400"/>
              <a:t> If the goal is to increase average order value, limiting discounts or setting higher thresholds (e.g., "Spend $X to get a discount") could encourage larger purchases.</a:t>
            </a:r>
            <a:endParaRPr lang="en-US" altLang="en-US" sz="2400"/>
          </a:p>
          <a:p>
            <a:pPr marL="285750" indent="-285750">
              <a:buFont typeface="Arial" panose="020B0604020202020204" pitchFamily="34" charset="0"/>
              <a:buChar char="•"/>
            </a:pPr>
            <a:r>
              <a:rPr lang="en-US" altLang="en-US" sz="2400" b="1"/>
              <a:t>Customer Behavior:</a:t>
            </a:r>
            <a:r>
              <a:rPr lang="en-US" altLang="en-US" sz="2400"/>
              <a:t> Customers without discounts might be purchasing premium or full-priced items, suggesting they are less price-sensitive.</a:t>
            </a:r>
            <a:endParaRPr lang="en-US" altLang="en-US" sz="2400"/>
          </a:p>
          <a:p>
            <a:pPr marL="285750" indent="-285750">
              <a:buFont typeface="Arial" panose="020B0604020202020204" pitchFamily="34" charset="0"/>
              <a:buChar char="•"/>
            </a:pPr>
            <a:r>
              <a:rPr lang="en-US" altLang="en-US" sz="2400" b="1"/>
              <a:t>Profit Check:</a:t>
            </a:r>
            <a:r>
              <a:rPr lang="en-US" altLang="en-US" sz="2400"/>
              <a:t> Ensure the lower average purchase amount with discounts is offset by higher volume or customer retention benefit</a:t>
            </a:r>
            <a:r>
              <a:rPr lang="en-US" altLang="en-US"/>
              <a:t>s.</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Box 2"/>
          <p:cNvSpPr txBox="1"/>
          <p:nvPr/>
        </p:nvSpPr>
        <p:spPr>
          <a:xfrm>
            <a:off x="1070610" y="190500"/>
            <a:ext cx="14606270" cy="784860"/>
          </a:xfrm>
          <a:prstGeom prst="rect">
            <a:avLst/>
          </a:prstGeom>
          <a:noFill/>
          <a:ln>
            <a:solidFill>
              <a:schemeClr val="accent1"/>
            </a:solidFill>
          </a:ln>
        </p:spPr>
        <p:txBody>
          <a:bodyPr wrap="square" rtlCol="0">
            <a:noAutofit/>
          </a:bodyPr>
          <a:p>
            <a:r>
              <a:rPr lang="en-US" altLang="en-US"/>
              <a:t>                                   </a:t>
            </a:r>
            <a:r>
              <a:rPr lang="en-US" altLang="en-US" sz="2800" b="1"/>
              <a:t>  What is the most common payment method used by customers?</a:t>
            </a:r>
            <a:endParaRPr lang="en-US" sz="2800" b="1"/>
          </a:p>
        </p:txBody>
      </p:sp>
      <p:pic>
        <p:nvPicPr>
          <p:cNvPr id="4" name="Picture 3"/>
          <p:cNvPicPr>
            <a:picLocks noChangeAspect="1"/>
          </p:cNvPicPr>
          <p:nvPr/>
        </p:nvPicPr>
        <p:blipFill>
          <a:blip r:embed="rId1"/>
          <a:stretch>
            <a:fillRect/>
          </a:stretch>
        </p:blipFill>
        <p:spPr>
          <a:xfrm>
            <a:off x="609600" y="1333500"/>
            <a:ext cx="4638675" cy="4486275"/>
          </a:xfrm>
          <a:prstGeom prst="rect">
            <a:avLst/>
          </a:prstGeom>
        </p:spPr>
      </p:pic>
      <p:sp>
        <p:nvSpPr>
          <p:cNvPr id="5" name="Text Box 4"/>
          <p:cNvSpPr txBox="1"/>
          <p:nvPr/>
        </p:nvSpPr>
        <p:spPr>
          <a:xfrm>
            <a:off x="6360160" y="1257300"/>
            <a:ext cx="11632565" cy="2644140"/>
          </a:xfrm>
          <a:prstGeom prst="rect">
            <a:avLst/>
          </a:prstGeom>
          <a:noFill/>
          <a:ln>
            <a:solidFill>
              <a:schemeClr val="accent1"/>
            </a:solidFill>
          </a:ln>
        </p:spPr>
        <p:txBody>
          <a:bodyPr wrap="square" rtlCol="0">
            <a:noAutofit/>
          </a:bodyPr>
          <a:p>
            <a:r>
              <a:rPr lang="en-US" altLang="en-US" sz="3200" b="1"/>
              <a:t>                                    Interpretation:</a:t>
            </a:r>
            <a:endParaRPr lang="en-US" altLang="en-US" sz="3200" b="1"/>
          </a:p>
          <a:p>
            <a:r>
              <a:rPr lang="en-US" altLang="en-US" sz="2400"/>
              <a:t>The pie chart shows the distribution of payment methods used by customers, with Bank Transfer being the most common</a:t>
            </a:r>
            <a:r>
              <a:rPr lang="en-US" altLang="en-US" sz="2400">
                <a:solidFill>
                  <a:srgbClr val="FF0000"/>
                </a:solidFill>
              </a:rPr>
              <a:t> (20.3%).</a:t>
            </a:r>
            <a:r>
              <a:rPr lang="en-US" altLang="en-US" sz="2400"/>
              <a:t> Other methods like Debit Card (</a:t>
            </a:r>
            <a:r>
              <a:rPr lang="en-US" altLang="en-US" sz="2400">
                <a:solidFill>
                  <a:srgbClr val="FF0000"/>
                </a:solidFill>
              </a:rPr>
              <a:t>20.1%),</a:t>
            </a:r>
            <a:r>
              <a:rPr lang="en-US" altLang="en-US" sz="2400"/>
              <a:t> Credit Card</a:t>
            </a:r>
            <a:r>
              <a:rPr lang="en-US" altLang="en-US" sz="2400">
                <a:solidFill>
                  <a:srgbClr val="FF0000"/>
                </a:solidFill>
              </a:rPr>
              <a:t> (19.8%), </a:t>
            </a:r>
            <a:r>
              <a:rPr lang="en-US" altLang="en-US" sz="2400"/>
              <a:t>PayPal</a:t>
            </a:r>
            <a:r>
              <a:rPr lang="en-US" altLang="en-US" sz="2400">
                <a:solidFill>
                  <a:srgbClr val="FF0000"/>
                </a:solidFill>
              </a:rPr>
              <a:t> (19.1%),</a:t>
            </a:r>
            <a:r>
              <a:rPr lang="en-US" altLang="en-US" sz="2400"/>
              <a:t> and Cash on Delivery (not quantified but likely the smallest share) are also significant but slightly less popular</a:t>
            </a:r>
            <a:r>
              <a:rPr lang="en-US" altLang="en-US"/>
              <a:t>.</a:t>
            </a:r>
            <a:endParaRPr lang="en-US"/>
          </a:p>
        </p:txBody>
      </p:sp>
      <p:sp>
        <p:nvSpPr>
          <p:cNvPr id="6" name="Text Box 5"/>
          <p:cNvSpPr txBox="1"/>
          <p:nvPr/>
        </p:nvSpPr>
        <p:spPr>
          <a:xfrm>
            <a:off x="990600" y="5401310"/>
            <a:ext cx="16664305" cy="4461510"/>
          </a:xfrm>
          <a:prstGeom prst="rect">
            <a:avLst/>
          </a:prstGeom>
          <a:noFill/>
          <a:ln>
            <a:solidFill>
              <a:schemeClr val="accent1"/>
            </a:solidFill>
          </a:ln>
        </p:spPr>
        <p:txBody>
          <a:bodyPr wrap="square" rtlCol="0">
            <a:noAutofit/>
          </a:bodyPr>
          <a:p>
            <a:r>
              <a:rPr lang="en-US" altLang="en-US" sz="2800" b="1"/>
              <a:t>                                                         Business Insights</a:t>
            </a:r>
            <a:r>
              <a:rPr lang="en-US" altLang="en-US"/>
              <a:t>:</a:t>
            </a:r>
            <a:endParaRPr lang="en-US" altLang="en-US"/>
          </a:p>
          <a:p>
            <a:pPr marL="285750" indent="-285750">
              <a:buFont typeface="Arial" panose="020B0604020202020204" pitchFamily="34" charset="0"/>
              <a:buChar char="•"/>
            </a:pPr>
            <a:r>
              <a:rPr lang="en-US" altLang="en-US" sz="2400" b="1"/>
              <a:t>Bank Transfer Dominance: </a:t>
            </a:r>
            <a:r>
              <a:rPr lang="en-US" altLang="en-US" sz="2400"/>
              <a:t>Businesses should ensure seamless bank transfer processes, as it’s the preferred method.</a:t>
            </a:r>
            <a:endParaRPr lang="en-US" altLang="en-US" sz="2400"/>
          </a:p>
          <a:p>
            <a:pPr marL="285750" indent="-285750">
              <a:buFont typeface="Arial" panose="020B0604020202020204" pitchFamily="34" charset="0"/>
              <a:buChar char="•"/>
            </a:pPr>
            <a:endParaRPr lang="en-US" altLang="en-US" sz="2400"/>
          </a:p>
          <a:p>
            <a:pPr marL="285750" indent="-285750">
              <a:buFont typeface="Arial" panose="020B0604020202020204" pitchFamily="34" charset="0"/>
              <a:buChar char="•"/>
            </a:pPr>
            <a:r>
              <a:rPr lang="en-US" altLang="en-US" sz="2400" b="1"/>
              <a:t>Balanced Preferences</a:t>
            </a:r>
            <a:r>
              <a:rPr lang="en-US" altLang="en-US" sz="2400"/>
              <a:t>: The close percentages </a:t>
            </a:r>
            <a:r>
              <a:rPr lang="en-US" altLang="en-US" sz="2400">
                <a:solidFill>
                  <a:srgbClr val="FF0000"/>
                </a:solidFill>
              </a:rPr>
              <a:t>(19-20%)</a:t>
            </a:r>
            <a:r>
              <a:rPr lang="en-US" altLang="en-US" sz="2400"/>
              <a:t> for cards and PayPal suggest offering multiple payment options to cater to diverse customer preferences.</a:t>
            </a:r>
            <a:endParaRPr lang="en-US" altLang="en-US" sz="2400"/>
          </a:p>
          <a:p>
            <a:pPr marL="285750" indent="-285750">
              <a:buFont typeface="Arial" panose="020B0604020202020204" pitchFamily="34" charset="0"/>
              <a:buChar char="•"/>
            </a:pPr>
            <a:endParaRPr lang="en-US" altLang="en-US" sz="2400"/>
          </a:p>
          <a:p>
            <a:pPr marL="285750" indent="-285750">
              <a:buFont typeface="Arial" panose="020B0604020202020204" pitchFamily="34" charset="0"/>
              <a:buChar char="•"/>
            </a:pPr>
            <a:r>
              <a:rPr lang="en-US" altLang="en-US" sz="2400" b="1"/>
              <a:t>Cash on Delivery:</a:t>
            </a:r>
            <a:r>
              <a:rPr lang="en-US" altLang="en-US" sz="2400"/>
              <a:t> If the share is low, consider phasing it out or optimizing it for cost efficiency.</a:t>
            </a:r>
            <a:endParaRPr lang="en-US" altLang="en-US" sz="2400"/>
          </a:p>
          <a:p>
            <a:pPr marL="285750" indent="-285750">
              <a:buFont typeface="Arial" panose="020B0604020202020204" pitchFamily="34" charset="0"/>
              <a:buChar char="•"/>
            </a:pPr>
            <a:endParaRPr lang="en-US" altLang="en-US" sz="2400"/>
          </a:p>
          <a:p>
            <a:pPr marL="285750" indent="-285750">
              <a:buFont typeface="Arial" panose="020B0604020202020204" pitchFamily="34" charset="0"/>
              <a:buChar char="•"/>
            </a:pPr>
            <a:r>
              <a:rPr lang="en-US" altLang="en-US" sz="2400" b="1"/>
              <a:t>Opportunity for Digital Wallets</a:t>
            </a:r>
            <a:r>
              <a:rPr lang="en-US" altLang="en-US" sz="2400"/>
              <a:t>: Since PayPal is popular, integrating more digital wallets could attract tech-savvy customers</a:t>
            </a:r>
            <a:r>
              <a:rPr lang="en-US" altLang="en-US"/>
              <a:t>.</a:t>
            </a: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Box 2"/>
          <p:cNvSpPr txBox="1"/>
          <p:nvPr/>
        </p:nvSpPr>
        <p:spPr>
          <a:xfrm>
            <a:off x="207010" y="236220"/>
            <a:ext cx="17704435" cy="752475"/>
          </a:xfrm>
          <a:prstGeom prst="rect">
            <a:avLst/>
          </a:prstGeom>
          <a:noFill/>
          <a:ln>
            <a:solidFill>
              <a:schemeClr val="accent1"/>
            </a:solidFill>
          </a:ln>
        </p:spPr>
        <p:txBody>
          <a:bodyPr wrap="square" rtlCol="0">
            <a:noAutofit/>
          </a:bodyPr>
          <a:p>
            <a:r>
              <a:rPr lang="en-US" altLang="en-US" sz="2800" b="1"/>
              <a:t>             What are the average review scores of users of the most common payment method?</a:t>
            </a:r>
            <a:r>
              <a:rPr lang="en-US" altLang="en-US" sz="2800"/>
              <a:t>  </a:t>
            </a:r>
            <a:endParaRPr lang="en-US" sz="2800"/>
          </a:p>
        </p:txBody>
      </p:sp>
      <p:pic>
        <p:nvPicPr>
          <p:cNvPr id="4" name="Picture 3"/>
          <p:cNvPicPr>
            <a:picLocks noChangeAspect="1"/>
          </p:cNvPicPr>
          <p:nvPr/>
        </p:nvPicPr>
        <p:blipFill>
          <a:blip r:embed="rId1"/>
          <a:stretch>
            <a:fillRect/>
          </a:stretch>
        </p:blipFill>
        <p:spPr>
          <a:xfrm>
            <a:off x="304800" y="1333500"/>
            <a:ext cx="5218430" cy="5091430"/>
          </a:xfrm>
          <a:prstGeom prst="rect">
            <a:avLst/>
          </a:prstGeom>
        </p:spPr>
      </p:pic>
      <p:sp>
        <p:nvSpPr>
          <p:cNvPr id="5" name="Text Box 4"/>
          <p:cNvSpPr txBox="1"/>
          <p:nvPr/>
        </p:nvSpPr>
        <p:spPr>
          <a:xfrm>
            <a:off x="6299200" y="1714500"/>
            <a:ext cx="11596370" cy="2458085"/>
          </a:xfrm>
          <a:prstGeom prst="rect">
            <a:avLst/>
          </a:prstGeom>
          <a:noFill/>
          <a:ln>
            <a:solidFill>
              <a:schemeClr val="accent1"/>
            </a:solidFill>
          </a:ln>
        </p:spPr>
        <p:txBody>
          <a:bodyPr wrap="square" rtlCol="0">
            <a:noAutofit/>
          </a:bodyPr>
          <a:p>
            <a:r>
              <a:rPr lang="en-US" altLang="en-US" sz="2800" b="1"/>
              <a:t>                                           Interpretation:</a:t>
            </a:r>
            <a:endParaRPr lang="en-US" altLang="en-US" sz="2800" b="1"/>
          </a:p>
          <a:p>
            <a:r>
              <a:rPr lang="en-US" altLang="en-US" sz="2400"/>
              <a:t>The pie chart shows the average review scores for users who paid via "Bank Transfer." The scores are clustered around </a:t>
            </a:r>
            <a:r>
              <a:rPr lang="en-US" altLang="en-US" sz="2400">
                <a:solidFill>
                  <a:srgbClr val="FF0000"/>
                </a:solidFill>
              </a:rPr>
              <a:t>3–5</a:t>
            </a:r>
            <a:r>
              <a:rPr lang="en-US" altLang="en-US" sz="2400"/>
              <a:t>, with the highest being 5 and the lowest just below </a:t>
            </a:r>
            <a:r>
              <a:rPr lang="en-US" altLang="en-US" sz="2400">
                <a:solidFill>
                  <a:srgbClr val="FF0000"/>
                </a:solidFill>
              </a:rPr>
              <a:t>3</a:t>
            </a:r>
            <a:r>
              <a:rPr lang="en-US" altLang="en-US" sz="2400"/>
              <a:t>. There is no representation of scores 0 or 1, indicating minimal or no negative feedback from this group.</a:t>
            </a:r>
            <a:endParaRPr lang="en-US" sz="2400"/>
          </a:p>
        </p:txBody>
      </p:sp>
      <p:sp>
        <p:nvSpPr>
          <p:cNvPr id="6" name="Text Box 5"/>
          <p:cNvSpPr txBox="1"/>
          <p:nvPr/>
        </p:nvSpPr>
        <p:spPr>
          <a:xfrm>
            <a:off x="6069965" y="4430395"/>
            <a:ext cx="11915775" cy="5196840"/>
          </a:xfrm>
          <a:prstGeom prst="rect">
            <a:avLst/>
          </a:prstGeom>
          <a:noFill/>
          <a:ln>
            <a:solidFill>
              <a:schemeClr val="accent1"/>
            </a:solidFill>
          </a:ln>
        </p:spPr>
        <p:txBody>
          <a:bodyPr wrap="square" rtlCol="0">
            <a:noAutofit/>
          </a:bodyPr>
          <a:p>
            <a:r>
              <a:rPr lang="en-US" altLang="en-US" sz="2800" b="1" u="none"/>
              <a:t>                                             Business Insights:</a:t>
            </a:r>
            <a:endParaRPr lang="en-US" altLang="en-US" sz="2800" b="1" u="none"/>
          </a:p>
          <a:p>
            <a:endParaRPr lang="en-US" altLang="en-US" u="sng"/>
          </a:p>
          <a:p>
            <a:pPr marL="285750" indent="-285750">
              <a:buFont typeface="Arial" panose="020B0604020202020204" pitchFamily="34" charset="0"/>
              <a:buChar char="•"/>
            </a:pPr>
            <a:r>
              <a:rPr lang="en-US" altLang="en-US" sz="2400" b="1" u="none"/>
              <a:t>High Satisfaction:</a:t>
            </a:r>
            <a:r>
              <a:rPr lang="en-US" altLang="en-US" sz="2400" u="none"/>
              <a:t> Bank Transfer users are highly satisfied (average score ~3–5), suggesting a positive experience with this payment method.</a:t>
            </a:r>
            <a:endParaRPr lang="en-US" altLang="en-US" sz="2400" u="none"/>
          </a:p>
          <a:p>
            <a:pPr marL="285750" indent="-285750">
              <a:buFont typeface="Arial" panose="020B0604020202020204" pitchFamily="34" charset="0"/>
              <a:buChar char="•"/>
            </a:pPr>
            <a:endParaRPr lang="en-US" altLang="en-US" sz="2400" u="none"/>
          </a:p>
          <a:p>
            <a:pPr marL="285750" indent="-285750">
              <a:buFont typeface="Arial" panose="020B0604020202020204" pitchFamily="34" charset="0"/>
              <a:buChar char="•"/>
            </a:pPr>
            <a:r>
              <a:rPr lang="en-US" altLang="en-US" sz="2400" b="1" u="none"/>
              <a:t>Low Risk:</a:t>
            </a:r>
            <a:r>
              <a:rPr lang="en-US" altLang="en-US" sz="2400" u="none"/>
              <a:t> Absence of scores 0–1 implies fewer complaints or issues, making Bank Transfer a reliable option.</a:t>
            </a:r>
            <a:endParaRPr lang="en-US" altLang="en-US" sz="2400" u="none"/>
          </a:p>
          <a:p>
            <a:pPr marL="285750" indent="-285750">
              <a:buFont typeface="Arial" panose="020B0604020202020204" pitchFamily="34" charset="0"/>
              <a:buChar char="•"/>
            </a:pPr>
            <a:endParaRPr lang="en-US" altLang="en-US" sz="2400" u="none"/>
          </a:p>
          <a:p>
            <a:pPr marL="285750" indent="-285750">
              <a:buFont typeface="Arial" panose="020B0604020202020204" pitchFamily="34" charset="0"/>
              <a:buChar char="•"/>
            </a:pPr>
            <a:r>
              <a:rPr lang="en-US" altLang="en-US" sz="2400" b="1" u="none"/>
              <a:t>Potential Focus:</a:t>
            </a:r>
            <a:r>
              <a:rPr lang="en-US" altLang="en-US" sz="2400" u="none"/>
              <a:t> Encourage more customers to use Bank Transfer, as it correlates with higher satisfactio</a:t>
            </a:r>
            <a:r>
              <a:rPr lang="en-US" altLang="en-US" u="sng"/>
              <a:t>n.</a:t>
            </a:r>
            <a:endParaRPr lang="en-US" u="sng"/>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762000" y="342900"/>
            <a:ext cx="15942945" cy="1035050"/>
          </a:xfrm>
          <a:prstGeom prst="rect">
            <a:avLst/>
          </a:prstGeom>
          <a:noFill/>
          <a:ln>
            <a:solidFill>
              <a:schemeClr val="accent1"/>
            </a:solidFill>
          </a:ln>
        </p:spPr>
        <p:txBody>
          <a:bodyPr wrap="square" rtlCol="0">
            <a:noAutofit/>
          </a:bodyPr>
          <a:p>
            <a:r>
              <a:rPr lang="en-US" altLang="en-US" sz="2800" b="1"/>
              <a:t>What is the correlation between time spent on the website and purchase amount?Do             customers who spend more time on the website purchase more items?</a:t>
            </a:r>
            <a:endParaRPr lang="en-US" altLang="en-US" sz="2800" b="1"/>
          </a:p>
        </p:txBody>
      </p:sp>
      <p:pic>
        <p:nvPicPr>
          <p:cNvPr id="4" name="Picture 3"/>
          <p:cNvPicPr>
            <a:picLocks noChangeAspect="1"/>
          </p:cNvPicPr>
          <p:nvPr/>
        </p:nvPicPr>
        <p:blipFill>
          <a:blip r:embed="rId1"/>
          <a:stretch>
            <a:fillRect/>
          </a:stretch>
        </p:blipFill>
        <p:spPr>
          <a:xfrm>
            <a:off x="457200" y="1562100"/>
            <a:ext cx="6143625" cy="5029200"/>
          </a:xfrm>
          <a:prstGeom prst="rect">
            <a:avLst/>
          </a:prstGeom>
        </p:spPr>
      </p:pic>
      <p:sp>
        <p:nvSpPr>
          <p:cNvPr id="5" name="Text Box 4"/>
          <p:cNvSpPr txBox="1"/>
          <p:nvPr/>
        </p:nvSpPr>
        <p:spPr>
          <a:xfrm>
            <a:off x="7772400" y="1943100"/>
            <a:ext cx="9246870" cy="2463800"/>
          </a:xfrm>
          <a:prstGeom prst="rect">
            <a:avLst/>
          </a:prstGeom>
          <a:noFill/>
          <a:ln>
            <a:solidFill>
              <a:schemeClr val="accent1"/>
            </a:solidFill>
          </a:ln>
        </p:spPr>
        <p:txBody>
          <a:bodyPr wrap="square" rtlCol="0">
            <a:noAutofit/>
          </a:bodyPr>
          <a:p>
            <a:r>
              <a:rPr lang="en-US" altLang="en-US" sz="2800" b="1"/>
              <a:t>                 Correlation Interpretation:</a:t>
            </a:r>
            <a:endParaRPr lang="en-US" altLang="en-US" sz="2800" b="1"/>
          </a:p>
          <a:p>
            <a:r>
              <a:rPr lang="en-US" altLang="en-US" sz="2400"/>
              <a:t>The correlation between time spent on the website and purchase amount is 0.01, indicating an almost no linear relationship.Customers who spend more time do not necessarily buy more.</a:t>
            </a:r>
            <a:endParaRPr lang="en-US" altLang="en-US" sz="2400"/>
          </a:p>
        </p:txBody>
      </p:sp>
      <p:sp>
        <p:nvSpPr>
          <p:cNvPr id="6" name="Text Box 5"/>
          <p:cNvSpPr txBox="1"/>
          <p:nvPr/>
        </p:nvSpPr>
        <p:spPr>
          <a:xfrm>
            <a:off x="7010400" y="5143500"/>
            <a:ext cx="11042015" cy="3756660"/>
          </a:xfrm>
          <a:prstGeom prst="rect">
            <a:avLst/>
          </a:prstGeom>
          <a:noFill/>
          <a:ln>
            <a:solidFill>
              <a:schemeClr val="accent1"/>
            </a:solidFill>
          </a:ln>
        </p:spPr>
        <p:txBody>
          <a:bodyPr wrap="square" rtlCol="0">
            <a:noAutofit/>
          </a:bodyPr>
          <a:p>
            <a:r>
              <a:rPr lang="en-US" altLang="en-US" b="1"/>
              <a:t>                                                             </a:t>
            </a:r>
            <a:r>
              <a:rPr lang="en-US" altLang="en-US" sz="2800" b="0"/>
              <a:t>        Business Insights:</a:t>
            </a:r>
            <a:endParaRPr lang="en-US" altLang="en-US" b="1"/>
          </a:p>
          <a:p>
            <a:endParaRPr lang="en-US" altLang="en-US"/>
          </a:p>
          <a:p>
            <a:pPr marL="342900" indent="-342900">
              <a:buFont typeface="Arial" panose="020B0604020202020204" pitchFamily="34" charset="0"/>
              <a:buChar char="•"/>
            </a:pPr>
            <a:r>
              <a:rPr lang="en-US" altLang="en-US" sz="2400"/>
              <a:t>Time spent on the website does not significantly influence purchase amounts.</a:t>
            </a:r>
            <a:endParaRPr lang="en-US" altLang="en-US" sz="2400"/>
          </a:p>
          <a:p>
            <a:pPr marL="342900" indent="-342900">
              <a:buFont typeface="Arial" panose="020B0604020202020204" pitchFamily="34" charset="0"/>
              <a:buChar char="•"/>
            </a:pPr>
            <a:endParaRPr lang="en-US" altLang="en-US" sz="2400"/>
          </a:p>
          <a:p>
            <a:pPr marL="342900" indent="-342900">
              <a:buFont typeface="Arial" panose="020B0604020202020204" pitchFamily="34" charset="0"/>
              <a:buChar char="•"/>
            </a:pPr>
            <a:r>
              <a:rPr lang="en-US" altLang="en-US" sz="2400"/>
              <a:t>Focus on other factors (e.g., product recommendations, discounts) to drive sales rather than just increasing session duration</a:t>
            </a:r>
            <a:r>
              <a:rPr lang="en-US" altLang="en-US"/>
              <a:t>.</a:t>
            </a:r>
            <a:endParaRPr lang="en-US" altLang="en-US"/>
          </a:p>
          <a:p>
            <a:pPr marL="0" indent="0">
              <a:buFont typeface="Arial" panose="020B0604020202020204" pitchFamily="34" charset="0"/>
              <a:buNone/>
            </a:pPr>
            <a:endParaRPr lang="en-US" altLang="en-US"/>
          </a:p>
          <a:p>
            <a:pPr marL="342900" indent="-342900">
              <a:buFont typeface="Arial" panose="020B0604020202020204" pitchFamily="34" charset="0"/>
              <a:buChar char="•"/>
            </a:pPr>
            <a:r>
              <a:rPr lang="en-US" altLang="en-US" sz="2400"/>
              <a:t>Optimize for conversion efficiency (e.g., faster checkout, targeted promotions) rather than just increasing browsing time</a:t>
            </a:r>
            <a:endParaRPr lang="en-US" altLang="en-US" sz="24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Box 2"/>
          <p:cNvSpPr txBox="1"/>
          <p:nvPr/>
        </p:nvSpPr>
        <p:spPr>
          <a:xfrm>
            <a:off x="75565" y="114300"/>
            <a:ext cx="18190845" cy="709930"/>
          </a:xfrm>
          <a:prstGeom prst="rect">
            <a:avLst/>
          </a:prstGeom>
          <a:noFill/>
          <a:ln>
            <a:solidFill>
              <a:schemeClr val="accent1"/>
            </a:solidFill>
          </a:ln>
        </p:spPr>
        <p:txBody>
          <a:bodyPr wrap="square" rtlCol="0">
            <a:noAutofit/>
          </a:bodyPr>
          <a:p>
            <a:r>
              <a:rPr lang="en-US" altLang="en-US" sz="2800" b="1"/>
              <a:t>            What is the relationship between the number of items purchased and customer </a:t>
            </a:r>
            <a:r>
              <a:rPr lang="en-US" altLang="en-US" sz="2800" b="1">
                <a:sym typeface="+mn-ea"/>
              </a:rPr>
              <a:t>satisfaction? </a:t>
            </a:r>
            <a:endParaRPr lang="en-US" altLang="en-US" sz="2800" b="1"/>
          </a:p>
          <a:p>
            <a:r>
              <a:rPr lang="en-US" altLang="en-US" sz="2800" b="1"/>
              <a:t> </a:t>
            </a:r>
            <a:endParaRPr lang="en-US" altLang="en-US" sz="2800" b="1"/>
          </a:p>
          <a:p>
            <a:r>
              <a:rPr lang="en-US" altLang="en-US" sz="2800" b="1"/>
              <a:t> </a:t>
            </a:r>
            <a:endParaRPr lang="en-US" altLang="en-US" sz="2800" b="1"/>
          </a:p>
          <a:p>
            <a:endParaRPr lang="en-US" sz="2800" b="1"/>
          </a:p>
        </p:txBody>
      </p:sp>
      <p:sp>
        <p:nvSpPr>
          <p:cNvPr id="5" name="Text Box 4"/>
          <p:cNvSpPr txBox="1"/>
          <p:nvPr/>
        </p:nvSpPr>
        <p:spPr>
          <a:xfrm>
            <a:off x="9829800" y="1485900"/>
            <a:ext cx="7913370" cy="929640"/>
          </a:xfrm>
          <a:prstGeom prst="rect">
            <a:avLst/>
          </a:prstGeom>
          <a:noFill/>
        </p:spPr>
        <p:txBody>
          <a:bodyPr wrap="square" rtlCol="0">
            <a:noAutofit/>
          </a:bodyPr>
          <a:p>
            <a:endParaRPr lang="en-US"/>
          </a:p>
        </p:txBody>
      </p:sp>
      <p:pic>
        <p:nvPicPr>
          <p:cNvPr id="6" name="Picture 5"/>
          <p:cNvPicPr>
            <a:picLocks noChangeAspect="1"/>
          </p:cNvPicPr>
          <p:nvPr/>
        </p:nvPicPr>
        <p:blipFill>
          <a:blip r:embed="rId1"/>
          <a:stretch>
            <a:fillRect/>
          </a:stretch>
        </p:blipFill>
        <p:spPr>
          <a:xfrm>
            <a:off x="434340" y="1028700"/>
            <a:ext cx="5133340" cy="4113530"/>
          </a:xfrm>
          <a:prstGeom prst="rect">
            <a:avLst/>
          </a:prstGeom>
        </p:spPr>
      </p:pic>
      <p:sp>
        <p:nvSpPr>
          <p:cNvPr id="7" name="Text Box 6"/>
          <p:cNvSpPr txBox="1"/>
          <p:nvPr/>
        </p:nvSpPr>
        <p:spPr>
          <a:xfrm>
            <a:off x="6596380" y="1333500"/>
            <a:ext cx="10461625" cy="1870710"/>
          </a:xfrm>
          <a:prstGeom prst="rect">
            <a:avLst/>
          </a:prstGeom>
          <a:noFill/>
          <a:ln>
            <a:solidFill>
              <a:schemeClr val="accent1"/>
            </a:solidFill>
          </a:ln>
        </p:spPr>
        <p:txBody>
          <a:bodyPr wrap="square" rtlCol="0">
            <a:noAutofit/>
          </a:bodyPr>
          <a:p>
            <a:pPr marL="457200" indent="-457200" algn="ctr">
              <a:buFont typeface="Arial" panose="020B0604020202020204" pitchFamily="34" charset="0"/>
              <a:buChar char="•"/>
            </a:pPr>
            <a:r>
              <a:rPr lang="en-US" altLang="en-US" sz="2400" b="1"/>
              <a:t>Interpretation:</a:t>
            </a:r>
            <a:endParaRPr lang="en-US" altLang="en-US" sz="2400" b="1"/>
          </a:p>
          <a:p>
            <a:pPr marL="285750" indent="-285750">
              <a:buFont typeface="Arial" panose="020B0604020202020204" pitchFamily="34" charset="0"/>
              <a:buChar char="•"/>
            </a:pPr>
            <a:r>
              <a:rPr lang="en-US" altLang="en-US" sz="2400"/>
              <a:t>The correlation heatmap shows:</a:t>
            </a:r>
            <a:endParaRPr lang="en-US" altLang="en-US" sz="2400"/>
          </a:p>
          <a:p>
            <a:pPr marL="285750" indent="-285750">
              <a:buFont typeface="Arial" panose="020B0604020202020204" pitchFamily="34" charset="0"/>
              <a:buChar char="•"/>
            </a:pPr>
            <a:endParaRPr lang="en-US" altLang="en-US" sz="2400"/>
          </a:p>
          <a:p>
            <a:pPr marL="285750" indent="-285750">
              <a:buFont typeface="Arial" panose="020B0604020202020204" pitchFamily="34" charset="0"/>
              <a:buChar char="•"/>
            </a:pPr>
            <a:r>
              <a:rPr lang="en-US" altLang="en-US" sz="2400"/>
              <a:t>Number of Items Purchased and satisfaction_numéric have a correlation coefficient of -0.01, indicating almost no linear relationship.</a:t>
            </a:r>
            <a:endParaRPr lang="en-US" sz="2400"/>
          </a:p>
        </p:txBody>
      </p:sp>
      <p:sp>
        <p:nvSpPr>
          <p:cNvPr id="8" name="Text Box 7"/>
          <p:cNvSpPr txBox="1"/>
          <p:nvPr/>
        </p:nvSpPr>
        <p:spPr>
          <a:xfrm>
            <a:off x="5386705" y="4305300"/>
            <a:ext cx="11787505" cy="4794250"/>
          </a:xfrm>
          <a:prstGeom prst="rect">
            <a:avLst/>
          </a:prstGeom>
          <a:noFill/>
          <a:ln>
            <a:solidFill>
              <a:schemeClr val="accent1"/>
            </a:solidFill>
          </a:ln>
        </p:spPr>
        <p:txBody>
          <a:bodyPr wrap="square" rtlCol="0">
            <a:noAutofit/>
          </a:bodyPr>
          <a:p>
            <a:pPr algn="ctr"/>
            <a:r>
              <a:rPr lang="en-US" altLang="en-US" sz="2800" b="1"/>
              <a:t>Business Insights</a:t>
            </a:r>
            <a:r>
              <a:rPr lang="en-US" altLang="en-US"/>
              <a:t>:</a:t>
            </a:r>
            <a:endParaRPr lang="en-US" altLang="en-US"/>
          </a:p>
          <a:p>
            <a:pPr marL="342900" indent="-342900">
              <a:buFont typeface="Arial" panose="020B0604020202020204" pitchFamily="34" charset="0"/>
              <a:buChar char="•"/>
            </a:pPr>
            <a:r>
              <a:rPr lang="en-US" altLang="en-US" sz="2400" b="1"/>
              <a:t>No Direct Impact:</a:t>
            </a:r>
            <a:r>
              <a:rPr lang="en-US" altLang="en-US" sz="2400"/>
              <a:t> Customer satisfaction is not influenced by the quantity of items purchased (or vice versa).</a:t>
            </a:r>
            <a:endParaRPr lang="en-US" altLang="en-US" sz="2400"/>
          </a:p>
          <a:p>
            <a:pPr marL="342900" indent="-342900">
              <a:buFont typeface="Arial" panose="020B0604020202020204" pitchFamily="34" charset="0"/>
              <a:buChar char="•"/>
            </a:pPr>
            <a:endParaRPr lang="en-US" altLang="en-US" sz="2400"/>
          </a:p>
          <a:p>
            <a:pPr marL="342900" indent="-342900">
              <a:buFont typeface="Arial" panose="020B0604020202020204" pitchFamily="34" charset="0"/>
              <a:buChar char="•"/>
            </a:pPr>
            <a:r>
              <a:rPr lang="en-US" altLang="en-US" sz="2400" b="1"/>
              <a:t>Focus Elsewhere:</a:t>
            </a:r>
            <a:r>
              <a:rPr lang="en-US" altLang="en-US" sz="2400"/>
              <a:t> Businesses should investigate other factors (e.g., product quality, service) to improve satisfaction, as purchase volume alone doesn’t correlate.</a:t>
            </a:r>
            <a:endParaRPr lang="en-US" altLang="en-US" sz="2400"/>
          </a:p>
          <a:p>
            <a:pPr marL="342900" indent="-342900">
              <a:buFont typeface="Arial" panose="020B0604020202020204" pitchFamily="34" charset="0"/>
              <a:buChar char="•"/>
            </a:pPr>
            <a:endParaRPr lang="en-US" altLang="en-US" sz="2400"/>
          </a:p>
          <a:p>
            <a:pPr marL="342900" indent="-342900">
              <a:buFont typeface="Arial" panose="020B0604020202020204" pitchFamily="34" charset="0"/>
              <a:buChar char="•"/>
            </a:pPr>
            <a:r>
              <a:rPr lang="en-US" altLang="en-US" sz="2400" b="1"/>
              <a:t>Promotions:</a:t>
            </a:r>
            <a:r>
              <a:rPr lang="en-US" altLang="en-US" sz="2400"/>
              <a:t> Bundling/volume discounts may not enhance satisfaction; personalized offers or loyalty perks could be more effective.</a:t>
            </a:r>
            <a:endParaRPr lang="en-US" sz="24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Box 2"/>
          <p:cNvSpPr txBox="1"/>
          <p:nvPr/>
        </p:nvSpPr>
        <p:spPr>
          <a:xfrm>
            <a:off x="1931670" y="114300"/>
            <a:ext cx="13832205" cy="688975"/>
          </a:xfrm>
          <a:prstGeom prst="rect">
            <a:avLst/>
          </a:prstGeom>
          <a:noFill/>
          <a:ln>
            <a:solidFill>
              <a:schemeClr val="accent1"/>
            </a:solidFill>
          </a:ln>
        </p:spPr>
        <p:txBody>
          <a:bodyPr wrap="square" rtlCol="0">
            <a:noAutofit/>
          </a:bodyPr>
          <a:p>
            <a:pPr algn="ctr"/>
            <a:r>
              <a:rPr lang="en-US" altLang="en-US" sz="2800" b="1"/>
              <a:t>Which location has the 2nd highest average purchase amount?</a:t>
            </a:r>
            <a:endParaRPr lang="en-US" sz="2800" b="1"/>
          </a:p>
        </p:txBody>
      </p:sp>
      <p:sp>
        <p:nvSpPr>
          <p:cNvPr id="4" name="Text Box 3"/>
          <p:cNvSpPr txBox="1"/>
          <p:nvPr/>
        </p:nvSpPr>
        <p:spPr>
          <a:xfrm>
            <a:off x="8915400" y="1257300"/>
            <a:ext cx="8862695" cy="3416300"/>
          </a:xfrm>
          <a:prstGeom prst="rect">
            <a:avLst/>
          </a:prstGeom>
          <a:noFill/>
          <a:ln>
            <a:solidFill>
              <a:schemeClr val="accent1"/>
            </a:solidFill>
          </a:ln>
        </p:spPr>
        <p:txBody>
          <a:bodyPr wrap="square" rtlCol="0">
            <a:noAutofit/>
          </a:bodyPr>
          <a:p>
            <a:pPr algn="ctr"/>
            <a:r>
              <a:rPr lang="en-US" altLang="en-US" sz="2800" b="1"/>
              <a:t>KEY INSIGHT</a:t>
            </a:r>
            <a:endParaRPr lang="en-US" altLang="en-US" sz="2800" b="1"/>
          </a:p>
          <a:p>
            <a:pPr marL="285750" indent="-285750">
              <a:buFont typeface="Wingdings" panose="05000000000000000000" charset="0"/>
              <a:buChar char="v"/>
            </a:pPr>
            <a:r>
              <a:rPr lang="en-US" altLang="en-US" sz="2400"/>
              <a:t>Khulna ($513.94) and Barisal ($513.67) have the highest average purchase amounts, closely followed by Mymensingh and Chittagong.</a:t>
            </a:r>
            <a:endParaRPr lang="en-US" altLang="en-US" sz="2400"/>
          </a:p>
          <a:p>
            <a:pPr marL="285750" indent="-285750">
              <a:buFont typeface="Wingdings" panose="05000000000000000000" charset="0"/>
              <a:buChar char="v"/>
            </a:pPr>
            <a:r>
              <a:rPr lang="en-US" altLang="en-US" sz="2400"/>
              <a:t>Rangpur ($494.37) and Sylhet ($494.98) show the lowest average purchase amounts among the listed cities.</a:t>
            </a:r>
            <a:endParaRPr lang="en-US" altLang="en-US" sz="2400"/>
          </a:p>
          <a:p>
            <a:pPr marL="285750" indent="-285750">
              <a:buFont typeface="Wingdings" panose="05000000000000000000" charset="0"/>
              <a:buChar char="v"/>
            </a:pPr>
            <a:r>
              <a:rPr lang="en-US" altLang="en-US" sz="2400"/>
              <a:t>The difference between the highest and lowest locations is about $20, which is relatively moderate but still meaningful at scale</a:t>
            </a:r>
            <a:endParaRPr lang="en-US" sz="2400"/>
          </a:p>
        </p:txBody>
      </p:sp>
      <p:pic>
        <p:nvPicPr>
          <p:cNvPr id="5" name="Picture 4"/>
          <p:cNvPicPr>
            <a:picLocks noChangeAspect="1"/>
          </p:cNvPicPr>
          <p:nvPr/>
        </p:nvPicPr>
        <p:blipFill>
          <a:blip r:embed="rId1"/>
          <a:stretch>
            <a:fillRect/>
          </a:stretch>
        </p:blipFill>
        <p:spPr>
          <a:xfrm>
            <a:off x="64135" y="839470"/>
            <a:ext cx="8874760" cy="4563745"/>
          </a:xfrm>
          <a:prstGeom prst="rect">
            <a:avLst/>
          </a:prstGeom>
        </p:spPr>
      </p:pic>
      <p:sp>
        <p:nvSpPr>
          <p:cNvPr id="6" name="Text Box 5"/>
          <p:cNvSpPr txBox="1"/>
          <p:nvPr/>
        </p:nvSpPr>
        <p:spPr>
          <a:xfrm>
            <a:off x="1289050" y="5295900"/>
            <a:ext cx="16268065" cy="4190365"/>
          </a:xfrm>
          <a:prstGeom prst="rect">
            <a:avLst/>
          </a:prstGeom>
          <a:noFill/>
          <a:ln>
            <a:solidFill>
              <a:schemeClr val="accent1"/>
            </a:solidFill>
          </a:ln>
        </p:spPr>
        <p:txBody>
          <a:bodyPr wrap="square" rtlCol="0">
            <a:noAutofit/>
          </a:bodyPr>
          <a:p>
            <a:pPr algn="ctr"/>
            <a:r>
              <a:rPr lang="en-US" sz="2800" b="1" u="sng" dirty="0">
                <a:solidFill>
                  <a:schemeClr val="tx1"/>
                </a:solidFill>
                <a:sym typeface="+mn-ea"/>
              </a:rPr>
              <a:t>BUSINESS RECOMENDATION</a:t>
            </a:r>
            <a:endParaRPr lang="en-US" sz="2800" b="1" u="sng" dirty="0">
              <a:solidFill>
                <a:schemeClr val="tx1"/>
              </a:solidFill>
            </a:endParaRPr>
          </a:p>
          <a:p>
            <a:pPr marL="171450" indent="-171450">
              <a:buFont typeface="Wingdings" panose="05000000000000000000" pitchFamily="2" charset="2"/>
              <a:buChar char="v"/>
            </a:pPr>
            <a:r>
              <a:rPr lang="en-US" sz="2000" b="1" dirty="0">
                <a:solidFill>
                  <a:schemeClr val="accent6">
                    <a:lumMod val="75000"/>
                  </a:schemeClr>
                </a:solidFill>
                <a:sym typeface="+mn-ea"/>
              </a:rPr>
              <a:t>Focus Marketing Campaigns on High-Potential Locations (Khulna &amp; Barisal):</a:t>
            </a:r>
            <a:endParaRPr lang="en-US" sz="2000" b="1" dirty="0">
              <a:solidFill>
                <a:schemeClr val="accent6">
                  <a:lumMod val="75000"/>
                </a:schemeClr>
              </a:solidFill>
            </a:endParaRPr>
          </a:p>
          <a:p>
            <a:pPr marL="171450" lvl="0" indent="-171450">
              <a:buFont typeface="Wingdings" panose="05000000000000000000" pitchFamily="2" charset="2"/>
              <a:buChar char="q"/>
            </a:pPr>
            <a:r>
              <a:rPr lang="en-US" sz="2000" b="1" dirty="0">
                <a:solidFill>
                  <a:schemeClr val="tx1"/>
                </a:solidFill>
                <a:sym typeface="+mn-ea"/>
              </a:rPr>
              <a:t>Recommendation:</a:t>
            </a:r>
            <a:endParaRPr lang="en-US" sz="2000" b="1" dirty="0">
              <a:solidFill>
                <a:schemeClr val="tx1"/>
              </a:solidFill>
            </a:endParaRPr>
          </a:p>
          <a:p>
            <a:pPr marL="628650" lvl="1" indent="-171450">
              <a:buFont typeface="Courier New" panose="02070309020205020404" pitchFamily="49" charset="0"/>
              <a:buChar char="o"/>
            </a:pPr>
            <a:r>
              <a:rPr lang="en-US" sz="2000" b="0" dirty="0">
                <a:solidFill>
                  <a:schemeClr val="tx1"/>
                </a:solidFill>
                <a:sym typeface="+mn-ea"/>
              </a:rPr>
              <a:t>Increase ad spend, promote premium products, or test bundled offers in Khulna and Barisal to capitalize on customers’ willingness to spend.</a:t>
            </a:r>
            <a:endParaRPr lang="en-US" sz="2000" b="0" dirty="0">
              <a:solidFill>
                <a:schemeClr val="tx1"/>
              </a:solidFill>
            </a:endParaRPr>
          </a:p>
          <a:p>
            <a:pPr marL="171450" lvl="0" indent="-171450">
              <a:buFont typeface="Wingdings" panose="05000000000000000000" pitchFamily="2" charset="2"/>
              <a:buChar char="v"/>
            </a:pPr>
            <a:r>
              <a:rPr lang="en-US" sz="2000" b="1" dirty="0">
                <a:solidFill>
                  <a:schemeClr val="accent6">
                    <a:lumMod val="75000"/>
                  </a:schemeClr>
                </a:solidFill>
                <a:sym typeface="+mn-ea"/>
              </a:rPr>
              <a:t>Investigate Low-Spending Regions (Rangpur &amp; Sylhet):</a:t>
            </a:r>
            <a:endParaRPr lang="en-US" sz="2000" b="1" dirty="0">
              <a:solidFill>
                <a:schemeClr val="accent6">
                  <a:lumMod val="75000"/>
                </a:schemeClr>
              </a:solidFill>
            </a:endParaRPr>
          </a:p>
          <a:p>
            <a:pPr marL="171450" lvl="0" indent="-171450">
              <a:buFont typeface="Wingdings" panose="05000000000000000000" pitchFamily="2" charset="2"/>
              <a:buChar char="q"/>
            </a:pPr>
            <a:r>
              <a:rPr lang="en-US" sz="2000" b="1" dirty="0">
                <a:solidFill>
                  <a:schemeClr val="tx1"/>
                </a:solidFill>
                <a:sym typeface="+mn-ea"/>
              </a:rPr>
              <a:t>Recomendation:</a:t>
            </a:r>
            <a:endParaRPr lang="en-US" sz="2000" b="1" dirty="0">
              <a:solidFill>
                <a:schemeClr val="tx1"/>
              </a:solidFill>
            </a:endParaRPr>
          </a:p>
          <a:p>
            <a:pPr marL="628650" lvl="1" indent="-171450">
              <a:buFont typeface="Courier New" panose="02070309020205020404" pitchFamily="49" charset="0"/>
              <a:buChar char="o"/>
            </a:pPr>
            <a:r>
              <a:rPr lang="en-US" sz="2000" b="0" dirty="0">
                <a:solidFill>
                  <a:schemeClr val="tx1"/>
                </a:solidFill>
                <a:sym typeface="+mn-ea"/>
              </a:rPr>
              <a:t>Run A/B tests with tailored discounts, localized promotions, or free delivery offers to uplift spending.</a:t>
            </a:r>
            <a:endParaRPr lang="en-US" sz="2000" b="0" dirty="0">
              <a:solidFill>
                <a:schemeClr val="tx1"/>
              </a:solidFill>
            </a:endParaRPr>
          </a:p>
          <a:p>
            <a:pPr marL="171450" lvl="0" indent="-171450">
              <a:buFont typeface="Wingdings" panose="05000000000000000000" pitchFamily="2" charset="2"/>
              <a:buChar char="v"/>
            </a:pPr>
            <a:r>
              <a:rPr lang="en-US" sz="2000" b="1" dirty="0">
                <a:solidFill>
                  <a:schemeClr val="accent6">
                    <a:lumMod val="75000"/>
                  </a:schemeClr>
                </a:solidFill>
                <a:sym typeface="+mn-ea"/>
              </a:rPr>
              <a:t>Adopt Geo-Targeted Strategies:</a:t>
            </a:r>
            <a:endParaRPr lang="en-US" sz="2000" b="1" dirty="0">
              <a:solidFill>
                <a:schemeClr val="accent6">
                  <a:lumMod val="75000"/>
                </a:schemeClr>
              </a:solidFill>
            </a:endParaRPr>
          </a:p>
          <a:p>
            <a:pPr marL="628650" lvl="1" indent="-171450">
              <a:buFont typeface="Courier New" panose="02070309020205020404" pitchFamily="49" charset="0"/>
              <a:buChar char="o"/>
            </a:pPr>
            <a:r>
              <a:rPr lang="en-US" sz="2000" b="0" dirty="0">
                <a:solidFill>
                  <a:schemeClr val="tx1"/>
                </a:solidFill>
                <a:sym typeface="+mn-ea"/>
              </a:rPr>
              <a:t>Tailor offerings, pricing, and ads based on regional spending patterns to enhance personalization and conversion efficiency.</a:t>
            </a:r>
            <a:endParaRPr lang="en-US" sz="2000" b="0" dirty="0">
              <a:solidFill>
                <a:schemeClr val="tx1"/>
              </a:solidFill>
            </a:endParaRPr>
          </a:p>
          <a:p>
            <a:pPr marL="171450" lvl="0" indent="-171450">
              <a:buFont typeface="Wingdings" panose="05000000000000000000" pitchFamily="2" charset="2"/>
              <a:buChar char="v"/>
            </a:pPr>
            <a:r>
              <a:rPr lang="en-US" sz="2000" b="1" dirty="0">
                <a:solidFill>
                  <a:schemeClr val="accent6">
                    <a:lumMod val="75000"/>
                  </a:schemeClr>
                </a:solidFill>
                <a:sym typeface="+mn-ea"/>
              </a:rPr>
              <a:t>Operational Optimization:</a:t>
            </a:r>
            <a:endParaRPr lang="en-US" sz="2000" b="1" dirty="0">
              <a:solidFill>
                <a:schemeClr val="accent6">
                  <a:lumMod val="75000"/>
                </a:schemeClr>
              </a:solidFill>
            </a:endParaRPr>
          </a:p>
          <a:p>
            <a:pPr marL="628650" lvl="1" indent="-171450">
              <a:buFont typeface="Courier New" panose="02070309020205020404" pitchFamily="49" charset="0"/>
              <a:buChar char="o"/>
            </a:pPr>
            <a:r>
              <a:rPr lang="en-US" sz="2000" b="0" dirty="0">
                <a:solidFill>
                  <a:schemeClr val="tx1"/>
                </a:solidFill>
                <a:sym typeface="+mn-ea"/>
              </a:rPr>
              <a:t>Since higher-spending regions might also correlate with higher order volumes, ensure inventory and logistics in Khulna and Barisal are optimized for demand</a:t>
            </a:r>
            <a:endParaRPr lang="en-US" sz="20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Box 2"/>
          <p:cNvSpPr txBox="1"/>
          <p:nvPr/>
        </p:nvSpPr>
        <p:spPr>
          <a:xfrm>
            <a:off x="1981200" y="114300"/>
            <a:ext cx="14255750" cy="828675"/>
          </a:xfrm>
          <a:prstGeom prst="rect">
            <a:avLst/>
          </a:prstGeom>
          <a:noFill/>
          <a:ln>
            <a:solidFill>
              <a:schemeClr val="accent1"/>
            </a:solidFill>
          </a:ln>
        </p:spPr>
        <p:txBody>
          <a:bodyPr wrap="square" rtlCol="0">
            <a:noAutofit/>
          </a:bodyPr>
          <a:p>
            <a:pPr marL="0" indent="0" algn="ctr">
              <a:buNone/>
            </a:pPr>
            <a:r>
              <a:rPr lang="en-US" altLang="en-US" sz="2800" b="1"/>
              <a:t>How do payment methods influence customer satisfaction and return rates?</a:t>
            </a:r>
            <a:endParaRPr lang="en-US" altLang="en-US" sz="2800" b="1"/>
          </a:p>
        </p:txBody>
      </p:sp>
      <p:pic>
        <p:nvPicPr>
          <p:cNvPr id="4" name="Picture 3"/>
          <p:cNvPicPr>
            <a:picLocks noChangeAspect="1"/>
          </p:cNvPicPr>
          <p:nvPr/>
        </p:nvPicPr>
        <p:blipFill>
          <a:blip r:embed="rId1"/>
          <a:stretch>
            <a:fillRect/>
          </a:stretch>
        </p:blipFill>
        <p:spPr>
          <a:xfrm>
            <a:off x="0" y="1333500"/>
            <a:ext cx="6599555" cy="4559300"/>
          </a:xfrm>
          <a:prstGeom prst="rect">
            <a:avLst/>
          </a:prstGeom>
        </p:spPr>
      </p:pic>
      <p:sp>
        <p:nvSpPr>
          <p:cNvPr id="5" name="Text Box 4"/>
          <p:cNvSpPr txBox="1"/>
          <p:nvPr/>
        </p:nvSpPr>
        <p:spPr>
          <a:xfrm>
            <a:off x="5867400" y="1333500"/>
            <a:ext cx="11772900" cy="4319905"/>
          </a:xfrm>
          <a:prstGeom prst="rect">
            <a:avLst/>
          </a:prstGeom>
          <a:noFill/>
          <a:ln>
            <a:solidFill>
              <a:schemeClr val="accent1"/>
            </a:solidFill>
          </a:ln>
        </p:spPr>
        <p:txBody>
          <a:bodyPr wrap="square" rtlCol="0">
            <a:noAutofit/>
          </a:bodyPr>
          <a:p>
            <a:pPr algn="ctr"/>
            <a:r>
              <a:rPr lang="en-US" altLang="en-US" sz="2800" b="1"/>
              <a:t>Here are the insights derived from the heatmap:</a:t>
            </a:r>
            <a:endParaRPr lang="en-US" altLang="en-US"/>
          </a:p>
          <a:p>
            <a:pPr algn="l"/>
            <a:r>
              <a:rPr lang="en-US" altLang="en-US" sz="1700" b="1"/>
              <a:t>Payment Method vs. Customer Satisfaction:</a:t>
            </a:r>
            <a:endParaRPr lang="en-US" altLang="en-US" sz="1700" b="1"/>
          </a:p>
          <a:p>
            <a:pPr algn="l"/>
            <a:r>
              <a:rPr lang="en-US" altLang="en-US" sz="1700"/>
              <a:t> The correlation coefficient is 0.01, which is very close to zero. This indicates an extremely weak positive correlation, suggesting that there is practically no linear relationship between the payment method used and customer satisfaction. In other words, the choice of payment method doesn't seem to significantly influence how satisfied a customer is.</a:t>
            </a:r>
            <a:endParaRPr lang="en-US" altLang="en-US" sz="1700"/>
          </a:p>
          <a:p>
            <a:pPr algn="l"/>
            <a:r>
              <a:rPr lang="en-US" altLang="en-US" sz="1700" b="1"/>
              <a:t>Payment Method vs. Return Customer:</a:t>
            </a:r>
            <a:endParaRPr lang="en-US" altLang="en-US" sz="1700" b="1"/>
          </a:p>
          <a:p>
            <a:pPr algn="l"/>
            <a:r>
              <a:rPr lang="en-US" altLang="en-US" sz="1700"/>
              <a:t> The correlation coefficient is -0.00, which is also extremely close to zero. This signifies an extremely weak negative correlation, implying that there is essentially no linear relationship between the payment method and whether a customer becomes a return customer. The payment method used does not appear to have an impact on customer retention.</a:t>
            </a:r>
            <a:endParaRPr lang="en-US" altLang="en-US" sz="1700"/>
          </a:p>
          <a:p>
            <a:pPr algn="l"/>
            <a:r>
              <a:rPr lang="en-US" altLang="en-US" sz="1700" b="1"/>
              <a:t>Customer Satisfaction vs. Return Customer</a:t>
            </a:r>
            <a:r>
              <a:rPr lang="en-US" altLang="en-US" sz="1700"/>
              <a:t>:</a:t>
            </a:r>
            <a:endParaRPr lang="en-US" altLang="en-US" sz="1700"/>
          </a:p>
          <a:p>
            <a:pPr algn="l"/>
            <a:r>
              <a:rPr lang="en-US" altLang="en-US" sz="1700"/>
              <a:t> The correlation coefficient is 0.01, again very close to zero. This indicates a very weak positive correlation, suggesting that there's almost no linear relationship between customer satisfaction and whether a customer becomes a return customer. This is a surprising insight, as one might intuitively expect higher satisfaction to lead to higher rates of return customers. However, based on this data, other factors are likely more influential in determining if a customer returns</a:t>
            </a:r>
            <a:endParaRPr lang="en-US" altLang="en-US" sz="1700"/>
          </a:p>
          <a:p>
            <a:pPr algn="l"/>
            <a:r>
              <a:rPr lang="en-US" altLang="en-US" sz="1700"/>
              <a:t>In summary, the most significant insight is the very low correlation values across all pairs of different variables</a:t>
            </a:r>
            <a:endParaRPr lang="en-US" sz="1700"/>
          </a:p>
        </p:txBody>
      </p:sp>
      <p:sp>
        <p:nvSpPr>
          <p:cNvPr id="2" name="Text Box 1"/>
          <p:cNvSpPr txBox="1"/>
          <p:nvPr/>
        </p:nvSpPr>
        <p:spPr>
          <a:xfrm>
            <a:off x="963295" y="6286500"/>
            <a:ext cx="16426180" cy="3557905"/>
          </a:xfrm>
          <a:prstGeom prst="rect">
            <a:avLst/>
          </a:prstGeom>
          <a:noFill/>
          <a:ln>
            <a:solidFill>
              <a:schemeClr val="accent1"/>
            </a:solidFill>
          </a:ln>
        </p:spPr>
        <p:txBody>
          <a:bodyPr wrap="square" rtlCol="0">
            <a:noAutofit/>
          </a:bodyPr>
          <a:p>
            <a:pPr algn="ctr"/>
            <a:r>
              <a:rPr lang="en-US" altLang="en-US" sz="2400" b="1"/>
              <a:t>Business Insights</a:t>
            </a:r>
            <a:r>
              <a:rPr lang="en-US" altLang="en-US" sz="2400"/>
              <a:t>:</a:t>
            </a:r>
            <a:endParaRPr lang="en-US" altLang="en-US" sz="2400"/>
          </a:p>
          <a:p>
            <a:r>
              <a:rPr lang="en-US" altLang="en-US" sz="2400" b="1"/>
              <a:t>Optimize Payment Options: </a:t>
            </a:r>
            <a:r>
              <a:rPr lang="en-US" altLang="en-US" sz="2400"/>
              <a:t>Eliminate payment methods with high friction (e.g., slow processing fees) to improve satisfaction and retention.</a:t>
            </a:r>
            <a:endParaRPr lang="en-US" altLang="en-US" sz="2400"/>
          </a:p>
          <a:p>
            <a:r>
              <a:rPr lang="en-US" altLang="en-US" sz="2400" b="1"/>
              <a:t>Target High-Risk Customers:</a:t>
            </a:r>
            <a:r>
              <a:rPr lang="en-US" altLang="en-US" sz="2400"/>
              <a:t> Customers using certain payment methods (e.g., cash on delivery) may need incentives to return.</a:t>
            </a:r>
            <a:endParaRPr lang="en-US" altLang="en-US" sz="2400"/>
          </a:p>
          <a:p>
            <a:r>
              <a:rPr lang="en-US" altLang="en-US" sz="2400" b="1"/>
              <a:t>Holistic Approach:</a:t>
            </a:r>
            <a:r>
              <a:rPr lang="en-US" altLang="en-US" sz="2400"/>
              <a:t> Address both satisfaction and payment ease, as satisfaction alone won’t offset poor payment experiences.</a:t>
            </a:r>
            <a:endParaRPr lang="en-US" altLang="en-US" sz="2400"/>
          </a:p>
          <a:p>
            <a:r>
              <a:rPr lang="en-US" altLang="en-US" sz="2400" b="1"/>
              <a:t>Action:</a:t>
            </a:r>
            <a:r>
              <a:rPr lang="en-US" altLang="en-US" sz="2400"/>
              <a:t> Audit payment workflows and A/B test alternatives (e.g., digital wallets) to reduce drop-offs.</a:t>
            </a:r>
            <a:endParaRPr lang="en-US" sz="24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1600200" y="266700"/>
            <a:ext cx="14403070" cy="649605"/>
          </a:xfrm>
          <a:prstGeom prst="rect">
            <a:avLst/>
          </a:prstGeom>
          <a:noFill/>
          <a:ln>
            <a:solidFill>
              <a:schemeClr val="accent1"/>
            </a:solidFill>
          </a:ln>
        </p:spPr>
        <p:txBody>
          <a:bodyPr wrap="square" rtlCol="0">
            <a:noAutofit/>
          </a:bodyPr>
          <a:p>
            <a:pPr algn="ctr"/>
            <a:r>
              <a:rPr lang="en-US" sz="3200" b="1" kern="1200" dirty="0">
                <a:solidFill>
                  <a:schemeClr val="tx1"/>
                </a:solidFill>
                <a:effectLst/>
                <a:latin typeface="+mn-lt"/>
                <a:ea typeface="+mn-ea"/>
                <a:cs typeface="+mn-cs"/>
                <a:sym typeface="+mn-ea"/>
              </a:rPr>
              <a:t>How does the location influence both purchase amount and delivery time?</a:t>
            </a:r>
            <a:r>
              <a:rPr lang="en-US" b="1" kern="1200" dirty="0">
                <a:solidFill>
                  <a:schemeClr val="tx1"/>
                </a:solidFill>
                <a:effectLst/>
                <a:latin typeface="+mn-lt"/>
                <a:ea typeface="+mn-ea"/>
                <a:cs typeface="+mn-cs"/>
                <a:sym typeface="+mn-ea"/>
              </a:rPr>
              <a:t> </a:t>
            </a:r>
            <a:endParaRPr lang="en-US"/>
          </a:p>
        </p:txBody>
      </p:sp>
      <p:pic>
        <p:nvPicPr>
          <p:cNvPr id="5" name="Picture 4"/>
          <p:cNvPicPr>
            <a:picLocks noChangeAspect="1"/>
          </p:cNvPicPr>
          <p:nvPr/>
        </p:nvPicPr>
        <p:blipFill>
          <a:blip r:embed="rId1"/>
          <a:stretch>
            <a:fillRect/>
          </a:stretch>
        </p:blipFill>
        <p:spPr>
          <a:xfrm>
            <a:off x="1676400" y="952500"/>
            <a:ext cx="13799820" cy="4076700"/>
          </a:xfrm>
          <a:prstGeom prst="rect">
            <a:avLst/>
          </a:prstGeom>
        </p:spPr>
      </p:pic>
      <p:sp>
        <p:nvSpPr>
          <p:cNvPr id="6" name="Text Box 5"/>
          <p:cNvSpPr txBox="1"/>
          <p:nvPr/>
        </p:nvSpPr>
        <p:spPr>
          <a:xfrm>
            <a:off x="76200" y="5295900"/>
            <a:ext cx="8456295" cy="4438015"/>
          </a:xfrm>
          <a:prstGeom prst="rect">
            <a:avLst/>
          </a:prstGeom>
          <a:noFill/>
          <a:ln>
            <a:solidFill>
              <a:schemeClr val="accent1"/>
            </a:solidFill>
          </a:ln>
        </p:spPr>
        <p:txBody>
          <a:bodyPr wrap="square" rtlCol="0">
            <a:noAutofit/>
          </a:bodyPr>
          <a:p>
            <a:pPr algn="ctr"/>
            <a:r>
              <a:rPr lang="en-US" altLang="en-US" sz="2800" b="1" u="sng"/>
              <a:t>Key Observations:</a:t>
            </a:r>
            <a:endParaRPr lang="en-US" altLang="en-US" sz="2800" b="1" u="sng"/>
          </a:p>
          <a:p>
            <a:r>
              <a:rPr lang="en-US" altLang="en-US" b="1"/>
              <a:t>Purchase Amount Variation:</a:t>
            </a:r>
            <a:endParaRPr lang="en-US" altLang="en-US" b="1"/>
          </a:p>
          <a:p>
            <a:endParaRPr lang="en-US" altLang="en-US"/>
          </a:p>
          <a:p>
            <a:r>
              <a:rPr lang="en-US" altLang="en-US"/>
              <a:t>Locations like Dhaka and Chittagong likely have higher average purchase amounts (urban, higher income).</a:t>
            </a:r>
            <a:endParaRPr lang="en-US" altLang="en-US"/>
          </a:p>
          <a:p>
            <a:endParaRPr lang="en-US" altLang="en-US"/>
          </a:p>
          <a:p>
            <a:r>
              <a:rPr lang="en-US" altLang="en-US"/>
              <a:t>Smaller cities (Khulna, Barisal, Mymensingh) may show lower spending.</a:t>
            </a:r>
            <a:endParaRPr lang="en-US" altLang="en-US"/>
          </a:p>
          <a:p>
            <a:endParaRPr lang="en-US" altLang="en-US"/>
          </a:p>
          <a:p>
            <a:r>
              <a:rPr lang="en-US" altLang="en-US" b="1"/>
              <a:t>Delivery Time Differences:</a:t>
            </a:r>
            <a:endParaRPr lang="en-US" altLang="en-US" b="1"/>
          </a:p>
          <a:p>
            <a:endParaRPr lang="en-US" altLang="en-US"/>
          </a:p>
          <a:p>
            <a:r>
              <a:rPr lang="en-US" altLang="en-US"/>
              <a:t>Metro areas (Dhaka, Chittagong) may have faster deliveries due to better logistics.</a:t>
            </a:r>
            <a:endParaRPr lang="en-US" altLang="en-US"/>
          </a:p>
          <a:p>
            <a:endParaRPr lang="en-US" altLang="en-US"/>
          </a:p>
          <a:p>
            <a:r>
              <a:rPr lang="en-US" altLang="en-US"/>
              <a:t>Remote areas (Sylhet, Rangpur, Rajshahi) could face delays, impacting satisfaction.</a:t>
            </a:r>
            <a:endParaRPr lang="en-US"/>
          </a:p>
        </p:txBody>
      </p:sp>
      <p:sp>
        <p:nvSpPr>
          <p:cNvPr id="7" name="Text Box 6"/>
          <p:cNvSpPr txBox="1"/>
          <p:nvPr/>
        </p:nvSpPr>
        <p:spPr>
          <a:xfrm>
            <a:off x="8686800" y="5372100"/>
            <a:ext cx="9504680" cy="4372610"/>
          </a:xfrm>
          <a:prstGeom prst="rect">
            <a:avLst/>
          </a:prstGeom>
          <a:noFill/>
          <a:ln>
            <a:solidFill>
              <a:schemeClr val="accent1"/>
            </a:solidFill>
          </a:ln>
        </p:spPr>
        <p:txBody>
          <a:bodyPr wrap="square" rtlCol="0">
            <a:noAutofit/>
          </a:bodyPr>
          <a:p>
            <a:pPr algn="ctr"/>
            <a:r>
              <a:rPr lang="en-US" altLang="en-US" sz="2800" b="1" u="sng"/>
              <a:t>Business Insights:</a:t>
            </a:r>
            <a:endParaRPr lang="en-US" altLang="en-US" sz="2800" b="1" u="sng"/>
          </a:p>
          <a:p>
            <a:r>
              <a:rPr lang="en-US" altLang="en-US"/>
              <a:t>Payment Method Influence (Connecting to Original Question):</a:t>
            </a:r>
            <a:endParaRPr lang="en-US" altLang="en-US"/>
          </a:p>
          <a:p>
            <a:endParaRPr lang="en-US" altLang="en-US"/>
          </a:p>
          <a:p>
            <a:r>
              <a:rPr lang="en-US" altLang="en-US"/>
              <a:t>If cash on delivery (COD) is common in slower-delivery areas, it may hurt satisfaction (longer wait + payment friction).</a:t>
            </a:r>
            <a:endParaRPr lang="en-US" altLang="en-US"/>
          </a:p>
          <a:p>
            <a:endParaRPr lang="en-US" altLang="en-US"/>
          </a:p>
          <a:p>
            <a:r>
              <a:rPr lang="en-US" altLang="en-US"/>
              <a:t>Digital payments (faster processing) in cities like Dhaka could boost satisfaction and return rates.</a:t>
            </a:r>
            <a:endParaRPr lang="en-US" altLang="en-US"/>
          </a:p>
          <a:p>
            <a:endParaRPr lang="en-US" altLang="en-US"/>
          </a:p>
          <a:p>
            <a:r>
              <a:rPr lang="en-US" altLang="en-US"/>
              <a:t>Actionable Steps:</a:t>
            </a:r>
            <a:endParaRPr lang="en-US" altLang="en-US"/>
          </a:p>
          <a:p>
            <a:endParaRPr lang="en-US" altLang="en-US"/>
          </a:p>
          <a:p>
            <a:r>
              <a:rPr lang="en-US" altLang="en-US"/>
              <a:t>Offer discounts for prepaid orders in high-delay zones to reduce COD dependency.</a:t>
            </a:r>
            <a:endParaRPr lang="en-US" altLang="en-US"/>
          </a:p>
          <a:p>
            <a:endParaRPr lang="en-US" altLang="en-US"/>
          </a:p>
          <a:p>
            <a:r>
              <a:rPr lang="en-US" altLang="en-US"/>
              <a:t>Prioritize logistics improvements in slower regions to align delivery times with payment preferences.</a:t>
            </a: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Box 2"/>
          <p:cNvSpPr txBox="1"/>
          <p:nvPr/>
        </p:nvSpPr>
        <p:spPr>
          <a:xfrm>
            <a:off x="5638800" y="190500"/>
            <a:ext cx="6096000" cy="583565"/>
          </a:xfrm>
          <a:prstGeom prst="rect">
            <a:avLst/>
          </a:prstGeom>
          <a:noFill/>
          <a:ln>
            <a:solidFill>
              <a:schemeClr val="accent1"/>
            </a:solidFill>
          </a:ln>
        </p:spPr>
        <p:txBody>
          <a:bodyPr wrap="square" rtlCol="0">
            <a:spAutoFit/>
          </a:bodyPr>
          <a:p>
            <a:pPr algn="ctr"/>
            <a:r>
              <a:rPr lang="en-US" sz="3200" b="1">
                <a:solidFill>
                  <a:schemeClr val="tx1"/>
                </a:solidFill>
                <a:sym typeface="+mn-ea"/>
              </a:rPr>
              <a:t>MAJOR INSIGHTS</a:t>
            </a:r>
            <a:endParaRPr lang="en-US" sz="3200" b="1">
              <a:solidFill>
                <a:schemeClr val="tx1"/>
              </a:solidFill>
              <a:sym typeface="+mn-ea"/>
            </a:endParaRPr>
          </a:p>
        </p:txBody>
      </p:sp>
      <p:sp>
        <p:nvSpPr>
          <p:cNvPr id="4" name="Text Box 3"/>
          <p:cNvSpPr txBox="1"/>
          <p:nvPr/>
        </p:nvSpPr>
        <p:spPr>
          <a:xfrm>
            <a:off x="685800" y="1257300"/>
            <a:ext cx="17402175" cy="7668895"/>
          </a:xfrm>
          <a:prstGeom prst="rect">
            <a:avLst/>
          </a:prstGeom>
          <a:noFill/>
          <a:ln>
            <a:solidFill>
              <a:schemeClr val="accent1"/>
            </a:solidFill>
          </a:ln>
        </p:spPr>
        <p:txBody>
          <a:bodyPr wrap="square" rtlCol="0">
            <a:noAutofit/>
          </a:bodyPr>
          <a:p>
            <a:pPr marL="285750" indent="-285750">
              <a:buFont typeface="Wingdings" panose="05000000000000000000" charset="0"/>
              <a:buChar char="v"/>
            </a:pPr>
            <a:r>
              <a:rPr lang="en-US" altLang="en-US" sz="2400" b="1"/>
              <a:t>Key Insights Summary</a:t>
            </a:r>
            <a:endParaRPr lang="en-US" altLang="en-US" sz="2400" b="1"/>
          </a:p>
          <a:p>
            <a:pPr marL="285750" indent="-285750">
              <a:buFont typeface="Wingdings" panose="05000000000000000000" charset="0"/>
              <a:buChar char="v"/>
            </a:pPr>
            <a:r>
              <a:rPr lang="zh-CN" altLang="en-US" sz="2400" b="1"/>
              <a:t>🔹</a:t>
            </a:r>
            <a:r>
              <a:rPr lang="en-US" altLang="en-US" sz="2400" b="1"/>
              <a:t> Top Influencing Factors for Return Customers:</a:t>
            </a:r>
            <a:endParaRPr lang="en-US" altLang="en-US" sz="2400" b="1"/>
          </a:p>
          <a:p>
            <a:pPr marL="285750" indent="-285750">
              <a:buFont typeface="Wingdings" panose="05000000000000000000" charset="0"/>
              <a:buChar char="v"/>
            </a:pPr>
            <a:endParaRPr lang="en-US" altLang="en-US" sz="2400"/>
          </a:p>
          <a:p>
            <a:pPr marL="285750" indent="-285750">
              <a:buFont typeface="Wingdings" panose="05000000000000000000" charset="0"/>
              <a:buChar char="v"/>
            </a:pPr>
            <a:r>
              <a:rPr lang="en-US" altLang="en-US" sz="2400"/>
              <a:t>Customers who received discounts returned more often</a:t>
            </a:r>
            <a:endParaRPr lang="en-US" altLang="en-US" sz="2400"/>
          </a:p>
          <a:p>
            <a:pPr marL="285750" indent="-285750">
              <a:buFont typeface="Wingdings" panose="05000000000000000000" charset="0"/>
              <a:buChar char="v"/>
            </a:pPr>
            <a:r>
              <a:rPr lang="en-US" altLang="en-US" sz="2400"/>
              <a:t>Highly satisfied customers (Review Score 4/5 or High Satisfaction) were likelier to return</a:t>
            </a:r>
            <a:endParaRPr lang="en-US" altLang="en-US" sz="2400"/>
          </a:p>
          <a:p>
            <a:pPr marL="285750" indent="-285750">
              <a:buFont typeface="Wingdings" panose="05000000000000000000" charset="0"/>
              <a:buChar char="v"/>
            </a:pPr>
            <a:r>
              <a:rPr lang="en-US" altLang="en-US" sz="2400"/>
              <a:t>Premium subscribers showed slightly higher return rates</a:t>
            </a:r>
            <a:endParaRPr lang="en-US" altLang="en-US" sz="2400"/>
          </a:p>
          <a:p>
            <a:pPr marL="285750" indent="-285750">
              <a:buFont typeface="Wingdings" panose="05000000000000000000" charset="0"/>
              <a:buChar char="v"/>
            </a:pPr>
            <a:r>
              <a:rPr lang="zh-CN" altLang="en-US" sz="2400" b="1"/>
              <a:t>🔹</a:t>
            </a:r>
            <a:r>
              <a:rPr lang="en-US" altLang="en-US" sz="2400" b="1"/>
              <a:t> Location-based Differences:</a:t>
            </a:r>
            <a:endParaRPr lang="en-US" altLang="en-US" sz="2400" b="1"/>
          </a:p>
          <a:p>
            <a:pPr marL="285750" indent="-285750">
              <a:buFont typeface="Wingdings" panose="05000000000000000000" charset="0"/>
              <a:buChar char="v"/>
            </a:pPr>
            <a:endParaRPr lang="en-US" altLang="en-US" sz="2400"/>
          </a:p>
          <a:p>
            <a:pPr marL="285750" indent="-285750">
              <a:buFont typeface="Wingdings" panose="05000000000000000000" charset="0"/>
              <a:buChar char="v"/>
            </a:pPr>
            <a:r>
              <a:rPr lang="en-US" altLang="en-US" sz="2400"/>
              <a:t>Khulna and Barisal had the highest average purchase amounts</a:t>
            </a:r>
            <a:endParaRPr lang="en-US" altLang="en-US" sz="2400"/>
          </a:p>
          <a:p>
            <a:pPr marL="285750" indent="-285750">
              <a:buFont typeface="Wingdings" panose="05000000000000000000" charset="0"/>
              <a:buChar char="v"/>
            </a:pPr>
            <a:r>
              <a:rPr lang="en-US" altLang="en-US" sz="2400"/>
              <a:t>Delivery was fastest in Dhaka, likely due to better logistics infrastructure</a:t>
            </a:r>
            <a:endParaRPr lang="en-US" altLang="en-US" sz="2400"/>
          </a:p>
          <a:p>
            <a:pPr marL="285750" indent="-285750">
              <a:buFont typeface="Wingdings" panose="05000000000000000000" charset="0"/>
              <a:buChar char="v"/>
            </a:pPr>
            <a:r>
              <a:rPr lang="en-US" altLang="en-US" sz="2400"/>
              <a:t>Rangpur and Sylhet lagged in both delivery time and spending</a:t>
            </a:r>
            <a:endParaRPr lang="en-US" altLang="en-US" sz="2400"/>
          </a:p>
          <a:p>
            <a:pPr marL="285750" indent="-285750">
              <a:buFont typeface="Wingdings" panose="05000000000000000000" charset="0"/>
              <a:buChar char="v"/>
            </a:pPr>
            <a:r>
              <a:rPr lang="zh-CN" altLang="en-US" sz="2400" b="1"/>
              <a:t>🔹</a:t>
            </a:r>
            <a:r>
              <a:rPr lang="en-US" altLang="en-US" sz="2400" b="1"/>
              <a:t> Device Usage:</a:t>
            </a:r>
            <a:endParaRPr lang="en-US" altLang="en-US" sz="2400" b="1"/>
          </a:p>
          <a:p>
            <a:pPr marL="285750" indent="-285750">
              <a:buFont typeface="Wingdings" panose="05000000000000000000" charset="0"/>
              <a:buChar char="v"/>
            </a:pPr>
            <a:endParaRPr lang="en-US" altLang="en-US" sz="2400"/>
          </a:p>
          <a:p>
            <a:pPr marL="285750" indent="-285750">
              <a:buFont typeface="Wingdings" panose="05000000000000000000" charset="0"/>
              <a:buChar char="v"/>
            </a:pPr>
            <a:r>
              <a:rPr lang="en-US" altLang="en-US" sz="2400"/>
              <a:t>Majority used Mobile and Desktop, with slight increase in returns from Tablet users</a:t>
            </a:r>
            <a:endParaRPr lang="en-US" altLang="en-US" sz="2400"/>
          </a:p>
          <a:p>
            <a:pPr marL="285750" indent="-285750">
              <a:buFont typeface="Wingdings" panose="05000000000000000000" charset="0"/>
              <a:buChar char="v"/>
            </a:pPr>
            <a:r>
              <a:rPr lang="zh-CN" altLang="en-US" sz="2400" b="1"/>
              <a:t>🔹</a:t>
            </a:r>
            <a:r>
              <a:rPr lang="en-US" altLang="en-US" sz="2400" b="1"/>
              <a:t> Payment Method:</a:t>
            </a:r>
            <a:endParaRPr lang="en-US" altLang="en-US" sz="2400" b="1"/>
          </a:p>
          <a:p>
            <a:pPr marL="285750" indent="-285750">
              <a:buFont typeface="Wingdings" panose="05000000000000000000" charset="0"/>
              <a:buChar char="v"/>
            </a:pPr>
            <a:endParaRPr lang="en-US" altLang="en-US" sz="2400"/>
          </a:p>
          <a:p>
            <a:pPr marL="285750" indent="-285750">
              <a:buFont typeface="Wingdings" panose="05000000000000000000" charset="0"/>
              <a:buChar char="v"/>
            </a:pPr>
            <a:r>
              <a:rPr lang="en-US" altLang="en-US" sz="2400" b="1"/>
              <a:t>Most common</a:t>
            </a:r>
            <a:r>
              <a:rPr lang="en-US" altLang="en-US" sz="2400"/>
              <a:t>: Bank Transfer</a:t>
            </a:r>
            <a:endParaRPr lang="en-US" altLang="en-US" sz="2400"/>
          </a:p>
          <a:p>
            <a:pPr marL="285750" indent="-285750">
              <a:buFont typeface="Wingdings" panose="05000000000000000000" charset="0"/>
              <a:buChar char="v"/>
            </a:pPr>
            <a:r>
              <a:rPr lang="en-US" altLang="en-US" sz="2400"/>
              <a:t>However, payment method did not strongly influence satisfaction or return behavior</a:t>
            </a:r>
            <a:endParaRPr lang="en-US" altLang="en-US" sz="24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prstGeom prst="rect">
            <a:avLst/>
          </a:prstGeom>
        </p:spPr>
        <p:txBody>
          <a:bodyPr vert="horz" wrap="square" lIns="0" tIns="12065" rIns="0" bIns="0" rtlCol="0">
            <a:spAutoFit/>
          </a:bodyPr>
          <a:lstStyle/>
          <a:p>
            <a:pPr marL="12700">
              <a:lnSpc>
                <a:spcPct val="100000"/>
              </a:lnSpc>
              <a:spcBef>
                <a:spcPts val="95"/>
              </a:spcBef>
            </a:pPr>
            <a:r>
              <a:rPr sz="18300" spc="-8940" dirty="0"/>
              <a:t>T</a:t>
            </a:r>
            <a:r>
              <a:rPr sz="27450" spc="-2977" baseline="-2000" dirty="0">
                <a:solidFill>
                  <a:srgbClr val="668672"/>
                </a:solidFill>
              </a:rPr>
              <a:t>T</a:t>
            </a:r>
            <a:r>
              <a:rPr sz="18300" spc="-11395" dirty="0"/>
              <a:t>H</a:t>
            </a:r>
            <a:r>
              <a:rPr sz="27450" spc="-3000" baseline="-2000" dirty="0">
                <a:solidFill>
                  <a:srgbClr val="668672"/>
                </a:solidFill>
              </a:rPr>
              <a:t>H</a:t>
            </a:r>
            <a:r>
              <a:rPr sz="18300" spc="-10710" dirty="0"/>
              <a:t>A</a:t>
            </a:r>
            <a:r>
              <a:rPr sz="27450" spc="-2947" baseline="-2000" dirty="0">
                <a:solidFill>
                  <a:srgbClr val="668672"/>
                </a:solidFill>
              </a:rPr>
              <a:t>A</a:t>
            </a:r>
            <a:r>
              <a:rPr sz="18300" spc="-11775" dirty="0"/>
              <a:t>N</a:t>
            </a:r>
            <a:r>
              <a:rPr sz="27450" spc="-3060" baseline="-2000" dirty="0">
                <a:solidFill>
                  <a:srgbClr val="668672"/>
                </a:solidFill>
              </a:rPr>
              <a:t>N</a:t>
            </a:r>
            <a:r>
              <a:rPr sz="18300" spc="-9685" dirty="0"/>
              <a:t>K</a:t>
            </a:r>
            <a:r>
              <a:rPr sz="27450" spc="-1477" baseline="-2000" dirty="0">
                <a:solidFill>
                  <a:srgbClr val="668672"/>
                </a:solidFill>
              </a:rPr>
              <a:t>K</a:t>
            </a:r>
            <a:r>
              <a:rPr sz="27450" spc="-907" baseline="-2000" dirty="0">
                <a:solidFill>
                  <a:srgbClr val="668672"/>
                </a:solidFill>
              </a:rPr>
              <a:t> </a:t>
            </a:r>
            <a:r>
              <a:rPr sz="18300" spc="-9345" dirty="0"/>
              <a:t>Y</a:t>
            </a:r>
            <a:r>
              <a:rPr sz="27450" spc="-3232" baseline="-2000" dirty="0">
                <a:solidFill>
                  <a:srgbClr val="668672"/>
                </a:solidFill>
              </a:rPr>
              <a:t>Y</a:t>
            </a:r>
            <a:r>
              <a:rPr sz="18300" spc="-12340" dirty="0"/>
              <a:t>O</a:t>
            </a:r>
            <a:r>
              <a:rPr sz="27450" spc="-3554" baseline="-2000" dirty="0">
                <a:solidFill>
                  <a:srgbClr val="668672"/>
                </a:solidFill>
              </a:rPr>
              <a:t>O</a:t>
            </a:r>
            <a:r>
              <a:rPr sz="18300" spc="-12035" dirty="0"/>
              <a:t>U</a:t>
            </a:r>
            <a:r>
              <a:rPr sz="27450" spc="-1889" baseline="-2000" dirty="0">
                <a:solidFill>
                  <a:srgbClr val="668672"/>
                </a:solidFill>
              </a:rPr>
              <a:t>U</a:t>
            </a:r>
            <a:endParaRPr sz="27450" baseline="-2000"/>
          </a:p>
        </p:txBody>
      </p:sp>
      <p:sp>
        <p:nvSpPr>
          <p:cNvPr id="3" name="object 3"/>
          <p:cNvSpPr txBox="1"/>
          <p:nvPr/>
        </p:nvSpPr>
        <p:spPr>
          <a:xfrm>
            <a:off x="11277832" y="7346869"/>
            <a:ext cx="5534025" cy="554990"/>
          </a:xfrm>
          <a:prstGeom prst="rect">
            <a:avLst/>
          </a:prstGeom>
        </p:spPr>
        <p:txBody>
          <a:bodyPr vert="horz" wrap="square" lIns="0" tIns="16510" rIns="0" bIns="0" rtlCol="0">
            <a:spAutoFit/>
          </a:bodyPr>
          <a:lstStyle/>
          <a:p>
            <a:pPr marL="12700">
              <a:lnSpc>
                <a:spcPct val="100000"/>
              </a:lnSpc>
              <a:spcBef>
                <a:spcPts val="130"/>
              </a:spcBef>
            </a:pPr>
            <a:r>
              <a:rPr sz="3500" spc="-1985" dirty="0">
                <a:solidFill>
                  <a:srgbClr val="FFFFFF"/>
                </a:solidFill>
                <a:latin typeface="Verdana" panose="020B0604030504040204"/>
                <a:cs typeface="Verdana" panose="020B0604030504040204"/>
              </a:rPr>
              <a:t>T</a:t>
            </a:r>
            <a:endParaRPr sz="5250" baseline="-2000">
              <a:latin typeface="Verdana" panose="020B0604030504040204"/>
              <a:cs typeface="Verdana" panose="020B0604030504040204"/>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439420" y="0"/>
            <a:ext cx="18727420" cy="10287000"/>
          </a:xfrm>
          <a:custGeom>
            <a:avLst/>
            <a:gdLst/>
            <a:ahLst/>
            <a:cxnLst/>
            <a:rect l="l" t="t" r="r" b="b"/>
            <a:pathLst>
              <a:path w="18288000" h="10287000">
                <a:moveTo>
                  <a:pt x="18287998" y="10286999"/>
                </a:moveTo>
                <a:lnTo>
                  <a:pt x="0" y="10286999"/>
                </a:lnTo>
                <a:lnTo>
                  <a:pt x="0" y="0"/>
                </a:lnTo>
                <a:lnTo>
                  <a:pt x="18287998" y="0"/>
                </a:lnTo>
                <a:lnTo>
                  <a:pt x="18287998" y="10286999"/>
                </a:lnTo>
                <a:close/>
              </a:path>
            </a:pathLst>
          </a:custGeom>
          <a:solidFill>
            <a:schemeClr val="bg1"/>
          </a:solidFill>
          <a:ln>
            <a:noFill/>
          </a:ln>
        </p:spPr>
        <p:txBody>
          <a:bodyPr wrap="square" lIns="0" tIns="0" rIns="0" bIns="0" rtlCol="0"/>
          <a:lstStyle/>
          <a:p>
            <a:endParaRPr lang="en-US" altLang=""/>
          </a:p>
        </p:txBody>
      </p:sp>
      <p:grpSp>
        <p:nvGrpSpPr>
          <p:cNvPr id="3" name="object 3"/>
          <p:cNvGrpSpPr/>
          <p:nvPr/>
        </p:nvGrpSpPr>
        <p:grpSpPr>
          <a:xfrm>
            <a:off x="918435" y="2933700"/>
            <a:ext cx="16790035" cy="5905500"/>
            <a:chOff x="1498190" y="3352800"/>
            <a:chExt cx="16790035" cy="5905500"/>
          </a:xfrm>
        </p:grpSpPr>
        <p:sp>
          <p:nvSpPr>
            <p:cNvPr id="4" name="object 4"/>
            <p:cNvSpPr/>
            <p:nvPr/>
          </p:nvSpPr>
          <p:spPr>
            <a:xfrm>
              <a:off x="13685464" y="4122826"/>
              <a:ext cx="3288029" cy="3288029"/>
            </a:xfrm>
            <a:custGeom>
              <a:avLst/>
              <a:gdLst/>
              <a:ahLst/>
              <a:cxnLst/>
              <a:rect l="l" t="t" r="r" b="b"/>
              <a:pathLst>
                <a:path w="3288030" h="3288029">
                  <a:moveTo>
                    <a:pt x="1643867" y="3287736"/>
                  </a:moveTo>
                  <a:lnTo>
                    <a:pt x="1595398" y="3287035"/>
                  </a:lnTo>
                  <a:lnTo>
                    <a:pt x="1547278" y="3284945"/>
                  </a:lnTo>
                  <a:lnTo>
                    <a:pt x="1499524" y="3281486"/>
                  </a:lnTo>
                  <a:lnTo>
                    <a:pt x="1452158" y="3276676"/>
                  </a:lnTo>
                  <a:lnTo>
                    <a:pt x="1405197" y="3270536"/>
                  </a:lnTo>
                  <a:lnTo>
                    <a:pt x="1358662" y="3263083"/>
                  </a:lnTo>
                  <a:lnTo>
                    <a:pt x="1312571" y="3254338"/>
                  </a:lnTo>
                  <a:lnTo>
                    <a:pt x="1266944" y="3244320"/>
                  </a:lnTo>
                  <a:lnTo>
                    <a:pt x="1221800" y="3233048"/>
                  </a:lnTo>
                  <a:lnTo>
                    <a:pt x="1177158" y="3220541"/>
                  </a:lnTo>
                  <a:lnTo>
                    <a:pt x="1133038" y="3206819"/>
                  </a:lnTo>
                  <a:lnTo>
                    <a:pt x="1089459" y="3191901"/>
                  </a:lnTo>
                  <a:lnTo>
                    <a:pt x="1046440" y="3175806"/>
                  </a:lnTo>
                  <a:lnTo>
                    <a:pt x="1004000" y="3158553"/>
                  </a:lnTo>
                  <a:lnTo>
                    <a:pt x="962159" y="3140162"/>
                  </a:lnTo>
                  <a:lnTo>
                    <a:pt x="920936" y="3120651"/>
                  </a:lnTo>
                  <a:lnTo>
                    <a:pt x="880350" y="3100041"/>
                  </a:lnTo>
                  <a:lnTo>
                    <a:pt x="840421" y="3078351"/>
                  </a:lnTo>
                  <a:lnTo>
                    <a:pt x="801168" y="3055599"/>
                  </a:lnTo>
                  <a:lnTo>
                    <a:pt x="762609" y="3031806"/>
                  </a:lnTo>
                  <a:lnTo>
                    <a:pt x="724765" y="3006989"/>
                  </a:lnTo>
                  <a:lnTo>
                    <a:pt x="687655" y="2981169"/>
                  </a:lnTo>
                  <a:lnTo>
                    <a:pt x="651297" y="2954365"/>
                  </a:lnTo>
                  <a:lnTo>
                    <a:pt x="615712" y="2926597"/>
                  </a:lnTo>
                  <a:lnTo>
                    <a:pt x="580918" y="2897882"/>
                  </a:lnTo>
                  <a:lnTo>
                    <a:pt x="546935" y="2868242"/>
                  </a:lnTo>
                  <a:lnTo>
                    <a:pt x="513781" y="2837694"/>
                  </a:lnTo>
                  <a:lnTo>
                    <a:pt x="481477" y="2806258"/>
                  </a:lnTo>
                  <a:lnTo>
                    <a:pt x="450042" y="2773954"/>
                  </a:lnTo>
                  <a:lnTo>
                    <a:pt x="419494" y="2740801"/>
                  </a:lnTo>
                  <a:lnTo>
                    <a:pt x="389853" y="2706818"/>
                  </a:lnTo>
                  <a:lnTo>
                    <a:pt x="361139" y="2672024"/>
                  </a:lnTo>
                  <a:lnTo>
                    <a:pt x="333370" y="2636438"/>
                  </a:lnTo>
                  <a:lnTo>
                    <a:pt x="306566" y="2600081"/>
                  </a:lnTo>
                  <a:lnTo>
                    <a:pt x="280746" y="2562970"/>
                  </a:lnTo>
                  <a:lnTo>
                    <a:pt x="255930" y="2525126"/>
                  </a:lnTo>
                  <a:lnTo>
                    <a:pt x="232136" y="2486568"/>
                  </a:lnTo>
                  <a:lnTo>
                    <a:pt x="209385" y="2447314"/>
                  </a:lnTo>
                  <a:lnTo>
                    <a:pt x="187694" y="2407385"/>
                  </a:lnTo>
                  <a:lnTo>
                    <a:pt x="167084" y="2366799"/>
                  </a:lnTo>
                  <a:lnTo>
                    <a:pt x="147574" y="2325577"/>
                  </a:lnTo>
                  <a:lnTo>
                    <a:pt x="129183" y="2283736"/>
                  </a:lnTo>
                  <a:lnTo>
                    <a:pt x="111930" y="2241296"/>
                  </a:lnTo>
                  <a:lnTo>
                    <a:pt x="95835" y="2198277"/>
                  </a:lnTo>
                  <a:lnTo>
                    <a:pt x="80916" y="2154698"/>
                  </a:lnTo>
                  <a:lnTo>
                    <a:pt x="67194" y="2110578"/>
                  </a:lnTo>
                  <a:lnTo>
                    <a:pt x="54687" y="2065936"/>
                  </a:lnTo>
                  <a:lnTo>
                    <a:pt x="43415" y="2020792"/>
                  </a:lnTo>
                  <a:lnTo>
                    <a:pt x="33397" y="1975165"/>
                  </a:lnTo>
                  <a:lnTo>
                    <a:pt x="24652" y="1929074"/>
                  </a:lnTo>
                  <a:lnTo>
                    <a:pt x="17200" y="1882538"/>
                  </a:lnTo>
                  <a:lnTo>
                    <a:pt x="11059" y="1835578"/>
                  </a:lnTo>
                  <a:lnTo>
                    <a:pt x="6249" y="1788211"/>
                  </a:lnTo>
                  <a:lnTo>
                    <a:pt x="2790" y="1740458"/>
                  </a:lnTo>
                  <a:lnTo>
                    <a:pt x="700" y="1692337"/>
                  </a:lnTo>
                  <a:lnTo>
                    <a:pt x="0" y="1643868"/>
                  </a:lnTo>
                  <a:lnTo>
                    <a:pt x="700" y="1595399"/>
                  </a:lnTo>
                  <a:lnTo>
                    <a:pt x="2790" y="1547278"/>
                  </a:lnTo>
                  <a:lnTo>
                    <a:pt x="6249" y="1499525"/>
                  </a:lnTo>
                  <a:lnTo>
                    <a:pt x="11059" y="1452158"/>
                  </a:lnTo>
                  <a:lnTo>
                    <a:pt x="17200" y="1405197"/>
                  </a:lnTo>
                  <a:lnTo>
                    <a:pt x="24652" y="1358662"/>
                  </a:lnTo>
                  <a:lnTo>
                    <a:pt x="33397" y="1312571"/>
                  </a:lnTo>
                  <a:lnTo>
                    <a:pt x="43415" y="1266944"/>
                  </a:lnTo>
                  <a:lnTo>
                    <a:pt x="54687" y="1221800"/>
                  </a:lnTo>
                  <a:lnTo>
                    <a:pt x="67194" y="1177158"/>
                  </a:lnTo>
                  <a:lnTo>
                    <a:pt x="80916" y="1133038"/>
                  </a:lnTo>
                  <a:lnTo>
                    <a:pt x="95835" y="1089459"/>
                  </a:lnTo>
                  <a:lnTo>
                    <a:pt x="111930" y="1046440"/>
                  </a:lnTo>
                  <a:lnTo>
                    <a:pt x="129183" y="1004000"/>
                  </a:lnTo>
                  <a:lnTo>
                    <a:pt x="147574" y="962159"/>
                  </a:lnTo>
                  <a:lnTo>
                    <a:pt x="167084" y="920936"/>
                  </a:lnTo>
                  <a:lnTo>
                    <a:pt x="187694" y="880350"/>
                  </a:lnTo>
                  <a:lnTo>
                    <a:pt x="209385" y="840421"/>
                  </a:lnTo>
                  <a:lnTo>
                    <a:pt x="232136" y="801168"/>
                  </a:lnTo>
                  <a:lnTo>
                    <a:pt x="255930" y="762609"/>
                  </a:lnTo>
                  <a:lnTo>
                    <a:pt x="280746" y="724765"/>
                  </a:lnTo>
                  <a:lnTo>
                    <a:pt x="306566" y="687655"/>
                  </a:lnTo>
                  <a:lnTo>
                    <a:pt x="333370" y="651297"/>
                  </a:lnTo>
                  <a:lnTo>
                    <a:pt x="361139" y="615712"/>
                  </a:lnTo>
                  <a:lnTo>
                    <a:pt x="389853" y="580918"/>
                  </a:lnTo>
                  <a:lnTo>
                    <a:pt x="419494" y="546935"/>
                  </a:lnTo>
                  <a:lnTo>
                    <a:pt x="450042" y="513781"/>
                  </a:lnTo>
                  <a:lnTo>
                    <a:pt x="481477" y="481477"/>
                  </a:lnTo>
                  <a:lnTo>
                    <a:pt x="513781" y="450042"/>
                  </a:lnTo>
                  <a:lnTo>
                    <a:pt x="546935" y="419494"/>
                  </a:lnTo>
                  <a:lnTo>
                    <a:pt x="580918" y="389853"/>
                  </a:lnTo>
                  <a:lnTo>
                    <a:pt x="615712" y="361139"/>
                  </a:lnTo>
                  <a:lnTo>
                    <a:pt x="651297" y="333370"/>
                  </a:lnTo>
                  <a:lnTo>
                    <a:pt x="687655" y="306566"/>
                  </a:lnTo>
                  <a:lnTo>
                    <a:pt x="724765" y="280746"/>
                  </a:lnTo>
                  <a:lnTo>
                    <a:pt x="762609" y="255930"/>
                  </a:lnTo>
                  <a:lnTo>
                    <a:pt x="801168" y="232136"/>
                  </a:lnTo>
                  <a:lnTo>
                    <a:pt x="840421" y="209385"/>
                  </a:lnTo>
                  <a:lnTo>
                    <a:pt x="880350" y="187694"/>
                  </a:lnTo>
                  <a:lnTo>
                    <a:pt x="920936" y="167084"/>
                  </a:lnTo>
                  <a:lnTo>
                    <a:pt x="962159" y="147574"/>
                  </a:lnTo>
                  <a:lnTo>
                    <a:pt x="1004000" y="129183"/>
                  </a:lnTo>
                  <a:lnTo>
                    <a:pt x="1046440" y="111930"/>
                  </a:lnTo>
                  <a:lnTo>
                    <a:pt x="1089459" y="95835"/>
                  </a:lnTo>
                  <a:lnTo>
                    <a:pt x="1133038" y="80916"/>
                  </a:lnTo>
                  <a:lnTo>
                    <a:pt x="1177158" y="67194"/>
                  </a:lnTo>
                  <a:lnTo>
                    <a:pt x="1221800" y="54687"/>
                  </a:lnTo>
                  <a:lnTo>
                    <a:pt x="1266944" y="43415"/>
                  </a:lnTo>
                  <a:lnTo>
                    <a:pt x="1312571" y="33397"/>
                  </a:lnTo>
                  <a:lnTo>
                    <a:pt x="1358662" y="24652"/>
                  </a:lnTo>
                  <a:lnTo>
                    <a:pt x="1405197" y="17200"/>
                  </a:lnTo>
                  <a:lnTo>
                    <a:pt x="1452158" y="11059"/>
                  </a:lnTo>
                  <a:lnTo>
                    <a:pt x="1499524" y="6249"/>
                  </a:lnTo>
                  <a:lnTo>
                    <a:pt x="1547278" y="2790"/>
                  </a:lnTo>
                  <a:lnTo>
                    <a:pt x="1595398" y="700"/>
                  </a:lnTo>
                  <a:lnTo>
                    <a:pt x="1643867" y="0"/>
                  </a:lnTo>
                  <a:lnTo>
                    <a:pt x="1692336" y="700"/>
                  </a:lnTo>
                  <a:lnTo>
                    <a:pt x="1740457" y="2790"/>
                  </a:lnTo>
                  <a:lnTo>
                    <a:pt x="1788211" y="6249"/>
                  </a:lnTo>
                  <a:lnTo>
                    <a:pt x="1835577" y="11059"/>
                  </a:lnTo>
                  <a:lnTo>
                    <a:pt x="1882538" y="17200"/>
                  </a:lnTo>
                  <a:lnTo>
                    <a:pt x="1929073" y="24652"/>
                  </a:lnTo>
                  <a:lnTo>
                    <a:pt x="1975164" y="33397"/>
                  </a:lnTo>
                  <a:lnTo>
                    <a:pt x="2020792" y="43415"/>
                  </a:lnTo>
                  <a:lnTo>
                    <a:pt x="2065936" y="54687"/>
                  </a:lnTo>
                  <a:lnTo>
                    <a:pt x="2110577" y="67194"/>
                  </a:lnTo>
                  <a:lnTo>
                    <a:pt x="2154698" y="80916"/>
                  </a:lnTo>
                  <a:lnTo>
                    <a:pt x="2198277" y="95835"/>
                  </a:lnTo>
                  <a:lnTo>
                    <a:pt x="2241296" y="111930"/>
                  </a:lnTo>
                  <a:lnTo>
                    <a:pt x="2283736" y="129183"/>
                  </a:lnTo>
                  <a:lnTo>
                    <a:pt x="2325577" y="147574"/>
                  </a:lnTo>
                  <a:lnTo>
                    <a:pt x="2366800" y="167084"/>
                  </a:lnTo>
                  <a:lnTo>
                    <a:pt x="2407385" y="187694"/>
                  </a:lnTo>
                  <a:lnTo>
                    <a:pt x="2447314" y="209385"/>
                  </a:lnTo>
                  <a:lnTo>
                    <a:pt x="2486568" y="232136"/>
                  </a:lnTo>
                  <a:lnTo>
                    <a:pt x="2525126" y="255930"/>
                  </a:lnTo>
                  <a:lnTo>
                    <a:pt x="2562970" y="280746"/>
                  </a:lnTo>
                  <a:lnTo>
                    <a:pt x="2600081" y="306566"/>
                  </a:lnTo>
                  <a:lnTo>
                    <a:pt x="2636438" y="333370"/>
                  </a:lnTo>
                  <a:lnTo>
                    <a:pt x="2672024" y="361139"/>
                  </a:lnTo>
                  <a:lnTo>
                    <a:pt x="2706818" y="389853"/>
                  </a:lnTo>
                  <a:lnTo>
                    <a:pt x="2740801" y="419494"/>
                  </a:lnTo>
                  <a:lnTo>
                    <a:pt x="2773954" y="450042"/>
                  </a:lnTo>
                  <a:lnTo>
                    <a:pt x="2806258" y="481477"/>
                  </a:lnTo>
                  <a:lnTo>
                    <a:pt x="2837694" y="513781"/>
                  </a:lnTo>
                  <a:lnTo>
                    <a:pt x="2868242" y="546935"/>
                  </a:lnTo>
                  <a:lnTo>
                    <a:pt x="2897883" y="580918"/>
                  </a:lnTo>
                  <a:lnTo>
                    <a:pt x="2926597" y="615712"/>
                  </a:lnTo>
                  <a:lnTo>
                    <a:pt x="2954366" y="651297"/>
                  </a:lnTo>
                  <a:lnTo>
                    <a:pt x="2981170" y="687655"/>
                  </a:lnTo>
                  <a:lnTo>
                    <a:pt x="3006989" y="724765"/>
                  </a:lnTo>
                  <a:lnTo>
                    <a:pt x="3031806" y="762609"/>
                  </a:lnTo>
                  <a:lnTo>
                    <a:pt x="3055600" y="801168"/>
                  </a:lnTo>
                  <a:lnTo>
                    <a:pt x="3078351" y="840421"/>
                  </a:lnTo>
                  <a:lnTo>
                    <a:pt x="3100042" y="880350"/>
                  </a:lnTo>
                  <a:lnTo>
                    <a:pt x="3120652" y="920936"/>
                  </a:lnTo>
                  <a:lnTo>
                    <a:pt x="3140162" y="962159"/>
                  </a:lnTo>
                  <a:lnTo>
                    <a:pt x="3158553" y="1004000"/>
                  </a:lnTo>
                  <a:lnTo>
                    <a:pt x="3175806" y="1046440"/>
                  </a:lnTo>
                  <a:lnTo>
                    <a:pt x="3191901" y="1089459"/>
                  </a:lnTo>
                  <a:lnTo>
                    <a:pt x="3206819" y="1133038"/>
                  </a:lnTo>
                  <a:lnTo>
                    <a:pt x="3220542" y="1177158"/>
                  </a:lnTo>
                  <a:lnTo>
                    <a:pt x="3233049" y="1221800"/>
                  </a:lnTo>
                  <a:lnTo>
                    <a:pt x="3244321" y="1266944"/>
                  </a:lnTo>
                  <a:lnTo>
                    <a:pt x="3254339" y="1312571"/>
                  </a:lnTo>
                  <a:lnTo>
                    <a:pt x="3263084" y="1358662"/>
                  </a:lnTo>
                  <a:lnTo>
                    <a:pt x="3270536" y="1405197"/>
                  </a:lnTo>
                  <a:lnTo>
                    <a:pt x="3276677" y="1452158"/>
                  </a:lnTo>
                  <a:lnTo>
                    <a:pt x="3281486" y="1499525"/>
                  </a:lnTo>
                  <a:lnTo>
                    <a:pt x="3284946" y="1547278"/>
                  </a:lnTo>
                  <a:lnTo>
                    <a:pt x="3287036" y="1595399"/>
                  </a:lnTo>
                  <a:lnTo>
                    <a:pt x="3287736" y="1643868"/>
                  </a:lnTo>
                  <a:lnTo>
                    <a:pt x="3287036" y="1692337"/>
                  </a:lnTo>
                  <a:lnTo>
                    <a:pt x="3284946" y="1740458"/>
                  </a:lnTo>
                  <a:lnTo>
                    <a:pt x="3281486" y="1788211"/>
                  </a:lnTo>
                  <a:lnTo>
                    <a:pt x="3276677" y="1835578"/>
                  </a:lnTo>
                  <a:lnTo>
                    <a:pt x="3270536" y="1882538"/>
                  </a:lnTo>
                  <a:lnTo>
                    <a:pt x="3263084" y="1929074"/>
                  </a:lnTo>
                  <a:lnTo>
                    <a:pt x="3254339" y="1975165"/>
                  </a:lnTo>
                  <a:lnTo>
                    <a:pt x="3244321" y="2020792"/>
                  </a:lnTo>
                  <a:lnTo>
                    <a:pt x="3233049" y="2065936"/>
                  </a:lnTo>
                  <a:lnTo>
                    <a:pt x="3220542" y="2110578"/>
                  </a:lnTo>
                  <a:lnTo>
                    <a:pt x="3206819" y="2154698"/>
                  </a:lnTo>
                  <a:lnTo>
                    <a:pt x="3191901" y="2198277"/>
                  </a:lnTo>
                  <a:lnTo>
                    <a:pt x="3175806" y="2241296"/>
                  </a:lnTo>
                  <a:lnTo>
                    <a:pt x="3158553" y="2283736"/>
                  </a:lnTo>
                  <a:lnTo>
                    <a:pt x="3140162" y="2325577"/>
                  </a:lnTo>
                  <a:lnTo>
                    <a:pt x="3120652" y="2366799"/>
                  </a:lnTo>
                  <a:lnTo>
                    <a:pt x="3100042" y="2407385"/>
                  </a:lnTo>
                  <a:lnTo>
                    <a:pt x="3078351" y="2447314"/>
                  </a:lnTo>
                  <a:lnTo>
                    <a:pt x="3055600" y="2486568"/>
                  </a:lnTo>
                  <a:lnTo>
                    <a:pt x="3031806" y="2525126"/>
                  </a:lnTo>
                  <a:lnTo>
                    <a:pt x="3006989" y="2562970"/>
                  </a:lnTo>
                  <a:lnTo>
                    <a:pt x="2981170" y="2600081"/>
                  </a:lnTo>
                  <a:lnTo>
                    <a:pt x="2954366" y="2636438"/>
                  </a:lnTo>
                  <a:lnTo>
                    <a:pt x="2926597" y="2672024"/>
                  </a:lnTo>
                  <a:lnTo>
                    <a:pt x="2897883" y="2706818"/>
                  </a:lnTo>
                  <a:lnTo>
                    <a:pt x="2868242" y="2740801"/>
                  </a:lnTo>
                  <a:lnTo>
                    <a:pt x="2837694" y="2773954"/>
                  </a:lnTo>
                  <a:lnTo>
                    <a:pt x="2806258" y="2806258"/>
                  </a:lnTo>
                  <a:lnTo>
                    <a:pt x="2773954" y="2837694"/>
                  </a:lnTo>
                  <a:lnTo>
                    <a:pt x="2740801" y="2868242"/>
                  </a:lnTo>
                  <a:lnTo>
                    <a:pt x="2706818" y="2897882"/>
                  </a:lnTo>
                  <a:lnTo>
                    <a:pt x="2672024" y="2926597"/>
                  </a:lnTo>
                  <a:lnTo>
                    <a:pt x="2636438" y="2954365"/>
                  </a:lnTo>
                  <a:lnTo>
                    <a:pt x="2600081" y="2981169"/>
                  </a:lnTo>
                  <a:lnTo>
                    <a:pt x="2562970" y="3006989"/>
                  </a:lnTo>
                  <a:lnTo>
                    <a:pt x="2525126" y="3031806"/>
                  </a:lnTo>
                  <a:lnTo>
                    <a:pt x="2486568" y="3055599"/>
                  </a:lnTo>
                  <a:lnTo>
                    <a:pt x="2447314" y="3078351"/>
                  </a:lnTo>
                  <a:lnTo>
                    <a:pt x="2407385" y="3100041"/>
                  </a:lnTo>
                  <a:lnTo>
                    <a:pt x="2366800" y="3120651"/>
                  </a:lnTo>
                  <a:lnTo>
                    <a:pt x="2325577" y="3140162"/>
                  </a:lnTo>
                  <a:lnTo>
                    <a:pt x="2283736" y="3158553"/>
                  </a:lnTo>
                  <a:lnTo>
                    <a:pt x="2241296" y="3175806"/>
                  </a:lnTo>
                  <a:lnTo>
                    <a:pt x="2198277" y="3191901"/>
                  </a:lnTo>
                  <a:lnTo>
                    <a:pt x="2154698" y="3206819"/>
                  </a:lnTo>
                  <a:lnTo>
                    <a:pt x="2110577" y="3220541"/>
                  </a:lnTo>
                  <a:lnTo>
                    <a:pt x="2065936" y="3233048"/>
                  </a:lnTo>
                  <a:lnTo>
                    <a:pt x="2020792" y="3244320"/>
                  </a:lnTo>
                  <a:lnTo>
                    <a:pt x="1975164" y="3254338"/>
                  </a:lnTo>
                  <a:lnTo>
                    <a:pt x="1929073" y="3263083"/>
                  </a:lnTo>
                  <a:lnTo>
                    <a:pt x="1882538" y="3270536"/>
                  </a:lnTo>
                  <a:lnTo>
                    <a:pt x="1835577" y="3276676"/>
                  </a:lnTo>
                  <a:lnTo>
                    <a:pt x="1788211" y="3281486"/>
                  </a:lnTo>
                  <a:lnTo>
                    <a:pt x="1740457" y="3284945"/>
                  </a:lnTo>
                  <a:lnTo>
                    <a:pt x="1692336" y="3287035"/>
                  </a:lnTo>
                  <a:lnTo>
                    <a:pt x="1643867" y="3287736"/>
                  </a:lnTo>
                  <a:close/>
                </a:path>
              </a:pathLst>
            </a:custGeom>
            <a:solidFill>
              <a:srgbClr val="668672"/>
            </a:solidFill>
          </p:spPr>
          <p:txBody>
            <a:bodyPr wrap="square" lIns="0" tIns="0" rIns="0" bIns="0" rtlCol="0"/>
            <a:lstStyle/>
            <a:p/>
          </p:txBody>
        </p:sp>
        <p:pic>
          <p:nvPicPr>
            <p:cNvPr id="5" name="object 5"/>
            <p:cNvPicPr/>
            <p:nvPr/>
          </p:nvPicPr>
          <p:blipFill>
            <a:blip r:embed="rId1" cstate="print"/>
            <a:stretch>
              <a:fillRect/>
            </a:stretch>
          </p:blipFill>
          <p:spPr>
            <a:xfrm>
              <a:off x="3094471" y="3352800"/>
              <a:ext cx="10563333" cy="5905500"/>
            </a:xfrm>
            <a:prstGeom prst="rect">
              <a:avLst/>
            </a:prstGeom>
          </p:spPr>
        </p:pic>
        <p:sp>
          <p:nvSpPr>
            <p:cNvPr id="6" name="object 6"/>
            <p:cNvSpPr/>
            <p:nvPr/>
          </p:nvSpPr>
          <p:spPr>
            <a:xfrm>
              <a:off x="15847778" y="6786612"/>
              <a:ext cx="2440305" cy="1866900"/>
            </a:xfrm>
            <a:custGeom>
              <a:avLst/>
              <a:gdLst/>
              <a:ahLst/>
              <a:cxnLst/>
              <a:rect l="l" t="t" r="r" b="b"/>
              <a:pathLst>
                <a:path w="2440305" h="1866900">
                  <a:moveTo>
                    <a:pt x="1214586" y="1855072"/>
                  </a:moveTo>
                  <a:lnTo>
                    <a:pt x="1262420" y="1839803"/>
                  </a:lnTo>
                  <a:lnTo>
                    <a:pt x="1307599" y="1818344"/>
                  </a:lnTo>
                  <a:lnTo>
                    <a:pt x="1349445" y="1790787"/>
                  </a:lnTo>
                  <a:lnTo>
                    <a:pt x="1387280" y="1757227"/>
                  </a:lnTo>
                  <a:lnTo>
                    <a:pt x="1420426" y="1717758"/>
                  </a:lnTo>
                  <a:lnTo>
                    <a:pt x="1443755" y="1683136"/>
                  </a:lnTo>
                  <a:lnTo>
                    <a:pt x="1465290" y="1644316"/>
                  </a:lnTo>
                  <a:lnTo>
                    <a:pt x="1485257" y="1599201"/>
                  </a:lnTo>
                  <a:lnTo>
                    <a:pt x="1502241" y="1553766"/>
                  </a:lnTo>
                  <a:lnTo>
                    <a:pt x="1516582" y="1507911"/>
                  </a:lnTo>
                  <a:lnTo>
                    <a:pt x="1528620" y="1461534"/>
                  </a:lnTo>
                  <a:lnTo>
                    <a:pt x="1538697" y="1414534"/>
                  </a:lnTo>
                  <a:lnTo>
                    <a:pt x="1547152" y="1366809"/>
                  </a:lnTo>
                  <a:lnTo>
                    <a:pt x="1554325" y="1318258"/>
                  </a:lnTo>
                  <a:lnTo>
                    <a:pt x="1560558" y="1268781"/>
                  </a:lnTo>
                  <a:lnTo>
                    <a:pt x="1566190" y="1218274"/>
                  </a:lnTo>
                  <a:lnTo>
                    <a:pt x="1571562" y="1166638"/>
                  </a:lnTo>
                  <a:lnTo>
                    <a:pt x="1576088" y="1114353"/>
                  </a:lnTo>
                  <a:lnTo>
                    <a:pt x="1580298" y="1061191"/>
                  </a:lnTo>
                  <a:lnTo>
                    <a:pt x="1592346" y="899582"/>
                  </a:lnTo>
                  <a:lnTo>
                    <a:pt x="1596603" y="846048"/>
                  </a:lnTo>
                  <a:lnTo>
                    <a:pt x="1601200" y="793205"/>
                  </a:lnTo>
                  <a:lnTo>
                    <a:pt x="1606266" y="741366"/>
                  </a:lnTo>
                  <a:lnTo>
                    <a:pt x="1611932" y="690843"/>
                  </a:lnTo>
                  <a:lnTo>
                    <a:pt x="1618279" y="642140"/>
                  </a:lnTo>
                  <a:lnTo>
                    <a:pt x="1625497" y="594166"/>
                  </a:lnTo>
                  <a:lnTo>
                    <a:pt x="1633774" y="547023"/>
                  </a:lnTo>
                  <a:lnTo>
                    <a:pt x="1643302" y="500812"/>
                  </a:lnTo>
                  <a:lnTo>
                    <a:pt x="1654269" y="455632"/>
                  </a:lnTo>
                  <a:lnTo>
                    <a:pt x="1666867" y="411587"/>
                  </a:lnTo>
                  <a:lnTo>
                    <a:pt x="1681285" y="368775"/>
                  </a:lnTo>
                  <a:lnTo>
                    <a:pt x="1697358" y="329029"/>
                  </a:lnTo>
                  <a:lnTo>
                    <a:pt x="1719324" y="283830"/>
                  </a:lnTo>
                  <a:lnTo>
                    <a:pt x="1743702" y="243028"/>
                  </a:lnTo>
                  <a:lnTo>
                    <a:pt x="1770926" y="206844"/>
                  </a:lnTo>
                  <a:lnTo>
                    <a:pt x="1809482" y="166876"/>
                  </a:lnTo>
                  <a:lnTo>
                    <a:pt x="1850285" y="135780"/>
                  </a:lnTo>
                  <a:lnTo>
                    <a:pt x="1899318" y="109466"/>
                  </a:lnTo>
                  <a:lnTo>
                    <a:pt x="1967804" y="86805"/>
                  </a:lnTo>
                  <a:lnTo>
                    <a:pt x="2041562" y="75571"/>
                  </a:lnTo>
                  <a:lnTo>
                    <a:pt x="2047489" y="75203"/>
                  </a:lnTo>
                  <a:lnTo>
                    <a:pt x="2053415" y="75266"/>
                  </a:lnTo>
                  <a:lnTo>
                    <a:pt x="2059341" y="75069"/>
                  </a:lnTo>
                  <a:lnTo>
                    <a:pt x="2099501" y="76115"/>
                  </a:lnTo>
                  <a:lnTo>
                    <a:pt x="2160697" y="86422"/>
                  </a:lnTo>
                  <a:lnTo>
                    <a:pt x="2205462" y="100032"/>
                  </a:lnTo>
                  <a:lnTo>
                    <a:pt x="2248254" y="118147"/>
                  </a:lnTo>
                  <a:lnTo>
                    <a:pt x="2289086" y="140419"/>
                  </a:lnTo>
                  <a:lnTo>
                    <a:pt x="2327971" y="166499"/>
                  </a:lnTo>
                  <a:lnTo>
                    <a:pt x="2364922" y="196040"/>
                  </a:lnTo>
                  <a:lnTo>
                    <a:pt x="2399952" y="228694"/>
                  </a:lnTo>
                  <a:lnTo>
                    <a:pt x="2433074" y="264113"/>
                  </a:lnTo>
                  <a:lnTo>
                    <a:pt x="2440222" y="272773"/>
                  </a:lnTo>
                  <a:lnTo>
                    <a:pt x="2440222" y="163712"/>
                  </a:lnTo>
                  <a:lnTo>
                    <a:pt x="2379782" y="111649"/>
                  </a:lnTo>
                  <a:lnTo>
                    <a:pt x="2341635" y="84909"/>
                  </a:lnTo>
                  <a:lnTo>
                    <a:pt x="2301689" y="61307"/>
                  </a:lnTo>
                  <a:lnTo>
                    <a:pt x="2259930" y="41097"/>
                  </a:lnTo>
                  <a:lnTo>
                    <a:pt x="2216341" y="24535"/>
                  </a:lnTo>
                  <a:lnTo>
                    <a:pt x="2170906" y="11875"/>
                  </a:lnTo>
                  <a:lnTo>
                    <a:pt x="2123608" y="3372"/>
                  </a:lnTo>
                  <a:lnTo>
                    <a:pt x="2073965" y="0"/>
                  </a:lnTo>
                  <a:lnTo>
                    <a:pt x="2057502" y="173"/>
                  </a:lnTo>
                  <a:lnTo>
                    <a:pt x="2007352" y="3749"/>
                  </a:lnTo>
                  <a:lnTo>
                    <a:pt x="1959821" y="11754"/>
                  </a:lnTo>
                  <a:lnTo>
                    <a:pt x="1913929" y="24198"/>
                  </a:lnTo>
                  <a:lnTo>
                    <a:pt x="1868693" y="41091"/>
                  </a:lnTo>
                  <a:lnTo>
                    <a:pt x="1832697" y="59090"/>
                  </a:lnTo>
                  <a:lnTo>
                    <a:pt x="1793234" y="84255"/>
                  </a:lnTo>
                  <a:lnTo>
                    <a:pt x="1754919" y="115335"/>
                  </a:lnTo>
                  <a:lnTo>
                    <a:pt x="1720875" y="150008"/>
                  </a:lnTo>
                  <a:lnTo>
                    <a:pt x="1680878" y="202207"/>
                  </a:lnTo>
                  <a:lnTo>
                    <a:pt x="1653484" y="248073"/>
                  </a:lnTo>
                  <a:lnTo>
                    <a:pt x="1634588" y="285757"/>
                  </a:lnTo>
                  <a:lnTo>
                    <a:pt x="1616352" y="328966"/>
                  </a:lnTo>
                  <a:lnTo>
                    <a:pt x="1595089" y="390616"/>
                  </a:lnTo>
                  <a:lnTo>
                    <a:pt x="1581387" y="438841"/>
                  </a:lnTo>
                  <a:lnTo>
                    <a:pt x="1569492" y="487975"/>
                  </a:lnTo>
                  <a:lnTo>
                    <a:pt x="1559221" y="537893"/>
                  </a:lnTo>
                  <a:lnTo>
                    <a:pt x="1550390" y="588467"/>
                  </a:lnTo>
                  <a:lnTo>
                    <a:pt x="1542817" y="639570"/>
                  </a:lnTo>
                  <a:lnTo>
                    <a:pt x="1536319" y="691076"/>
                  </a:lnTo>
                  <a:lnTo>
                    <a:pt x="1530713" y="742857"/>
                  </a:lnTo>
                  <a:lnTo>
                    <a:pt x="1525815" y="794786"/>
                  </a:lnTo>
                  <a:lnTo>
                    <a:pt x="1521443" y="846737"/>
                  </a:lnTo>
                  <a:lnTo>
                    <a:pt x="1517413" y="898582"/>
                  </a:lnTo>
                  <a:lnTo>
                    <a:pt x="1505867" y="1050618"/>
                  </a:lnTo>
                  <a:lnTo>
                    <a:pt x="1501961" y="1100554"/>
                  </a:lnTo>
                  <a:lnTo>
                    <a:pt x="1497728" y="1150997"/>
                  </a:lnTo>
                  <a:lnTo>
                    <a:pt x="1492961" y="1201693"/>
                  </a:lnTo>
                  <a:lnTo>
                    <a:pt x="1487454" y="1252382"/>
                  </a:lnTo>
                  <a:lnTo>
                    <a:pt x="1481002" y="1302810"/>
                  </a:lnTo>
                  <a:lnTo>
                    <a:pt x="1473397" y="1352720"/>
                  </a:lnTo>
                  <a:lnTo>
                    <a:pt x="1464435" y="1401853"/>
                  </a:lnTo>
                  <a:lnTo>
                    <a:pt x="1453908" y="1449954"/>
                  </a:lnTo>
                  <a:lnTo>
                    <a:pt x="1441613" y="1496767"/>
                  </a:lnTo>
                  <a:lnTo>
                    <a:pt x="1427341" y="1542033"/>
                  </a:lnTo>
                  <a:lnTo>
                    <a:pt x="1406458" y="1593861"/>
                  </a:lnTo>
                  <a:lnTo>
                    <a:pt x="1385258" y="1635036"/>
                  </a:lnTo>
                  <a:lnTo>
                    <a:pt x="1359912" y="1673592"/>
                  </a:lnTo>
                  <a:lnTo>
                    <a:pt x="1311294" y="1725457"/>
                  </a:lnTo>
                  <a:lnTo>
                    <a:pt x="1252672" y="1762926"/>
                  </a:lnTo>
                  <a:lnTo>
                    <a:pt x="1203791" y="1780393"/>
                  </a:lnTo>
                  <a:lnTo>
                    <a:pt x="1149973" y="1790062"/>
                  </a:lnTo>
                  <a:lnTo>
                    <a:pt x="1114153" y="1791744"/>
                  </a:lnTo>
                  <a:lnTo>
                    <a:pt x="1078274" y="1789261"/>
                  </a:lnTo>
                  <a:lnTo>
                    <a:pt x="1008135" y="1774281"/>
                  </a:lnTo>
                  <a:lnTo>
                    <a:pt x="932471" y="1743303"/>
                  </a:lnTo>
                  <a:lnTo>
                    <a:pt x="893041" y="1721591"/>
                  </a:lnTo>
                  <a:lnTo>
                    <a:pt x="854163" y="1696842"/>
                  </a:lnTo>
                  <a:lnTo>
                    <a:pt x="815868" y="1669270"/>
                  </a:lnTo>
                  <a:lnTo>
                    <a:pt x="778187" y="1639091"/>
                  </a:lnTo>
                  <a:lnTo>
                    <a:pt x="741152" y="1606518"/>
                  </a:lnTo>
                  <a:lnTo>
                    <a:pt x="704794" y="1571767"/>
                  </a:lnTo>
                  <a:lnTo>
                    <a:pt x="669144" y="1535050"/>
                  </a:lnTo>
                  <a:lnTo>
                    <a:pt x="634233" y="1496583"/>
                  </a:lnTo>
                  <a:lnTo>
                    <a:pt x="600092" y="1456580"/>
                  </a:lnTo>
                  <a:lnTo>
                    <a:pt x="566754" y="1415255"/>
                  </a:lnTo>
                  <a:lnTo>
                    <a:pt x="534248" y="1372823"/>
                  </a:lnTo>
                  <a:lnTo>
                    <a:pt x="502606" y="1329499"/>
                  </a:lnTo>
                  <a:lnTo>
                    <a:pt x="471861" y="1285496"/>
                  </a:lnTo>
                  <a:lnTo>
                    <a:pt x="442041" y="1241029"/>
                  </a:lnTo>
                  <a:lnTo>
                    <a:pt x="413180" y="1196313"/>
                  </a:lnTo>
                  <a:lnTo>
                    <a:pt x="385308" y="1151561"/>
                  </a:lnTo>
                  <a:lnTo>
                    <a:pt x="358457" y="1106989"/>
                  </a:lnTo>
                  <a:lnTo>
                    <a:pt x="332657" y="1062810"/>
                  </a:lnTo>
                  <a:lnTo>
                    <a:pt x="307940" y="1019240"/>
                  </a:lnTo>
                  <a:lnTo>
                    <a:pt x="284337" y="976491"/>
                  </a:lnTo>
                  <a:lnTo>
                    <a:pt x="261880" y="934780"/>
                  </a:lnTo>
                  <a:lnTo>
                    <a:pt x="240599" y="894320"/>
                  </a:lnTo>
                  <a:lnTo>
                    <a:pt x="220526" y="855326"/>
                  </a:lnTo>
                  <a:lnTo>
                    <a:pt x="275122" y="873016"/>
                  </a:lnTo>
                  <a:lnTo>
                    <a:pt x="330030" y="876829"/>
                  </a:lnTo>
                  <a:lnTo>
                    <a:pt x="380757" y="869150"/>
                  </a:lnTo>
                  <a:lnTo>
                    <a:pt x="422812" y="852362"/>
                  </a:lnTo>
                  <a:lnTo>
                    <a:pt x="388339" y="785854"/>
                  </a:lnTo>
                  <a:lnTo>
                    <a:pt x="347300" y="800291"/>
                  </a:lnTo>
                  <a:lnTo>
                    <a:pt x="304861" y="801583"/>
                  </a:lnTo>
                  <a:lnTo>
                    <a:pt x="262317" y="791175"/>
                  </a:lnTo>
                  <a:lnTo>
                    <a:pt x="220965" y="770518"/>
                  </a:lnTo>
                  <a:lnTo>
                    <a:pt x="182102" y="741058"/>
                  </a:lnTo>
                  <a:lnTo>
                    <a:pt x="147024" y="704243"/>
                  </a:lnTo>
                  <a:lnTo>
                    <a:pt x="81437" y="733768"/>
                  </a:lnTo>
                  <a:lnTo>
                    <a:pt x="86628" y="786265"/>
                  </a:lnTo>
                  <a:lnTo>
                    <a:pt x="85349" y="837139"/>
                  </a:lnTo>
                  <a:lnTo>
                    <a:pt x="76825" y="884541"/>
                  </a:lnTo>
                  <a:lnTo>
                    <a:pt x="60276" y="926621"/>
                  </a:lnTo>
                  <a:lnTo>
                    <a:pt x="34927" y="961532"/>
                  </a:lnTo>
                  <a:lnTo>
                    <a:pt x="0" y="987422"/>
                  </a:lnTo>
                  <a:lnTo>
                    <a:pt x="34472" y="1053930"/>
                  </a:lnTo>
                  <a:lnTo>
                    <a:pt x="71932" y="1029219"/>
                  </a:lnTo>
                  <a:lnTo>
                    <a:pt x="107009" y="991663"/>
                  </a:lnTo>
                  <a:lnTo>
                    <a:pt x="135506" y="943815"/>
                  </a:lnTo>
                  <a:lnTo>
                    <a:pt x="153222" y="888226"/>
                  </a:lnTo>
                  <a:lnTo>
                    <a:pt x="171126" y="923104"/>
                  </a:lnTo>
                  <a:lnTo>
                    <a:pt x="190290" y="959719"/>
                  </a:lnTo>
                  <a:lnTo>
                    <a:pt x="210683" y="997870"/>
                  </a:lnTo>
                  <a:lnTo>
                    <a:pt x="232275" y="1037351"/>
                  </a:lnTo>
                  <a:lnTo>
                    <a:pt x="255035" y="1077962"/>
                  </a:lnTo>
                  <a:lnTo>
                    <a:pt x="278931" y="1119499"/>
                  </a:lnTo>
                  <a:lnTo>
                    <a:pt x="303934" y="1161759"/>
                  </a:lnTo>
                  <a:lnTo>
                    <a:pt x="330013" y="1204539"/>
                  </a:lnTo>
                  <a:lnTo>
                    <a:pt x="357136" y="1247636"/>
                  </a:lnTo>
                  <a:lnTo>
                    <a:pt x="385274" y="1290848"/>
                  </a:lnTo>
                  <a:lnTo>
                    <a:pt x="414395" y="1333971"/>
                  </a:lnTo>
                  <a:lnTo>
                    <a:pt x="444469" y="1376803"/>
                  </a:lnTo>
                  <a:lnTo>
                    <a:pt x="475464" y="1419141"/>
                  </a:lnTo>
                  <a:lnTo>
                    <a:pt x="507351" y="1460782"/>
                  </a:lnTo>
                  <a:lnTo>
                    <a:pt x="540098" y="1501523"/>
                  </a:lnTo>
                  <a:lnTo>
                    <a:pt x="573676" y="1541160"/>
                  </a:lnTo>
                  <a:lnTo>
                    <a:pt x="608052" y="1579492"/>
                  </a:lnTo>
                  <a:lnTo>
                    <a:pt x="643196" y="1616315"/>
                  </a:lnTo>
                  <a:lnTo>
                    <a:pt x="679078" y="1651427"/>
                  </a:lnTo>
                  <a:lnTo>
                    <a:pt x="715667" y="1684624"/>
                  </a:lnTo>
                  <a:lnTo>
                    <a:pt x="752932" y="1715704"/>
                  </a:lnTo>
                  <a:lnTo>
                    <a:pt x="790842" y="1744463"/>
                  </a:lnTo>
                  <a:lnTo>
                    <a:pt x="829367" y="1770699"/>
                  </a:lnTo>
                  <a:lnTo>
                    <a:pt x="868476" y="1794209"/>
                  </a:lnTo>
                  <a:lnTo>
                    <a:pt x="908138" y="1814791"/>
                  </a:lnTo>
                  <a:lnTo>
                    <a:pt x="948323" y="1832240"/>
                  </a:lnTo>
                  <a:lnTo>
                    <a:pt x="988999" y="1846354"/>
                  </a:lnTo>
                  <a:lnTo>
                    <a:pt x="1030136" y="1856931"/>
                  </a:lnTo>
                  <a:lnTo>
                    <a:pt x="1071704" y="1863768"/>
                  </a:lnTo>
                  <a:lnTo>
                    <a:pt x="1113671" y="1866661"/>
                  </a:lnTo>
                  <a:lnTo>
                    <a:pt x="1164777" y="1864056"/>
                  </a:lnTo>
                  <a:lnTo>
                    <a:pt x="1214586" y="1855072"/>
                  </a:lnTo>
                  <a:close/>
                </a:path>
              </a:pathLst>
            </a:custGeom>
            <a:solidFill>
              <a:srgbClr val="FDB826"/>
            </a:solidFill>
          </p:spPr>
          <p:txBody>
            <a:bodyPr wrap="square" lIns="0" tIns="0" rIns="0" bIns="0" rtlCol="0"/>
            <a:lstStyle/>
            <a:p/>
          </p:txBody>
        </p:sp>
        <p:sp>
          <p:nvSpPr>
            <p:cNvPr id="7" name="object 7"/>
            <p:cNvSpPr/>
            <p:nvPr/>
          </p:nvSpPr>
          <p:spPr>
            <a:xfrm>
              <a:off x="15960886" y="4263142"/>
              <a:ext cx="1541780" cy="667385"/>
            </a:xfrm>
            <a:custGeom>
              <a:avLst/>
              <a:gdLst/>
              <a:ahLst/>
              <a:cxnLst/>
              <a:rect l="l" t="t" r="r" b="b"/>
              <a:pathLst>
                <a:path w="1541780" h="667385">
                  <a:moveTo>
                    <a:pt x="1492076" y="666771"/>
                  </a:moveTo>
                  <a:lnTo>
                    <a:pt x="1472775" y="662870"/>
                  </a:lnTo>
                  <a:lnTo>
                    <a:pt x="1457006" y="652235"/>
                  </a:lnTo>
                  <a:lnTo>
                    <a:pt x="1446370" y="636466"/>
                  </a:lnTo>
                  <a:lnTo>
                    <a:pt x="1442469" y="617165"/>
                  </a:lnTo>
                  <a:lnTo>
                    <a:pt x="1446370" y="597865"/>
                  </a:lnTo>
                  <a:lnTo>
                    <a:pt x="1457006" y="582097"/>
                  </a:lnTo>
                  <a:lnTo>
                    <a:pt x="1472775" y="571462"/>
                  </a:lnTo>
                  <a:lnTo>
                    <a:pt x="1492076" y="567561"/>
                  </a:lnTo>
                  <a:lnTo>
                    <a:pt x="1511376" y="571462"/>
                  </a:lnTo>
                  <a:lnTo>
                    <a:pt x="1527145" y="582097"/>
                  </a:lnTo>
                  <a:lnTo>
                    <a:pt x="1537781" y="597865"/>
                  </a:lnTo>
                  <a:lnTo>
                    <a:pt x="1541682" y="617165"/>
                  </a:lnTo>
                  <a:lnTo>
                    <a:pt x="1537781" y="636466"/>
                  </a:lnTo>
                  <a:lnTo>
                    <a:pt x="1527145" y="652235"/>
                  </a:lnTo>
                  <a:lnTo>
                    <a:pt x="1511376" y="662870"/>
                  </a:lnTo>
                  <a:lnTo>
                    <a:pt x="1492076" y="666771"/>
                  </a:lnTo>
                  <a:close/>
                </a:path>
                <a:path w="1541780" h="667385">
                  <a:moveTo>
                    <a:pt x="1131457" y="666771"/>
                  </a:moveTo>
                  <a:lnTo>
                    <a:pt x="1112157" y="662870"/>
                  </a:lnTo>
                  <a:lnTo>
                    <a:pt x="1096390" y="652235"/>
                  </a:lnTo>
                  <a:lnTo>
                    <a:pt x="1085755" y="636466"/>
                  </a:lnTo>
                  <a:lnTo>
                    <a:pt x="1081854" y="617165"/>
                  </a:lnTo>
                  <a:lnTo>
                    <a:pt x="1085755" y="597865"/>
                  </a:lnTo>
                  <a:lnTo>
                    <a:pt x="1096390" y="582097"/>
                  </a:lnTo>
                  <a:lnTo>
                    <a:pt x="1112157" y="571462"/>
                  </a:lnTo>
                  <a:lnTo>
                    <a:pt x="1131457" y="567561"/>
                  </a:lnTo>
                  <a:lnTo>
                    <a:pt x="1150759" y="571462"/>
                  </a:lnTo>
                  <a:lnTo>
                    <a:pt x="1166528" y="582097"/>
                  </a:lnTo>
                  <a:lnTo>
                    <a:pt x="1177163" y="597865"/>
                  </a:lnTo>
                  <a:lnTo>
                    <a:pt x="1181064" y="617165"/>
                  </a:lnTo>
                  <a:lnTo>
                    <a:pt x="1177163" y="636466"/>
                  </a:lnTo>
                  <a:lnTo>
                    <a:pt x="1166528" y="652235"/>
                  </a:lnTo>
                  <a:lnTo>
                    <a:pt x="1150759" y="662870"/>
                  </a:lnTo>
                  <a:lnTo>
                    <a:pt x="1131457" y="666771"/>
                  </a:lnTo>
                  <a:close/>
                </a:path>
                <a:path w="1541780" h="667385">
                  <a:moveTo>
                    <a:pt x="770839" y="666771"/>
                  </a:moveTo>
                  <a:lnTo>
                    <a:pt x="751539" y="662870"/>
                  </a:lnTo>
                  <a:lnTo>
                    <a:pt x="735771" y="652235"/>
                  </a:lnTo>
                  <a:lnTo>
                    <a:pt x="725136" y="636466"/>
                  </a:lnTo>
                  <a:lnTo>
                    <a:pt x="721236" y="617165"/>
                  </a:lnTo>
                  <a:lnTo>
                    <a:pt x="725136" y="597865"/>
                  </a:lnTo>
                  <a:lnTo>
                    <a:pt x="735771" y="582097"/>
                  </a:lnTo>
                  <a:lnTo>
                    <a:pt x="751539" y="571462"/>
                  </a:lnTo>
                  <a:lnTo>
                    <a:pt x="770839" y="567561"/>
                  </a:lnTo>
                  <a:lnTo>
                    <a:pt x="790141" y="571462"/>
                  </a:lnTo>
                  <a:lnTo>
                    <a:pt x="805910" y="582097"/>
                  </a:lnTo>
                  <a:lnTo>
                    <a:pt x="816545" y="597865"/>
                  </a:lnTo>
                  <a:lnTo>
                    <a:pt x="820446" y="617165"/>
                  </a:lnTo>
                  <a:lnTo>
                    <a:pt x="816545" y="636466"/>
                  </a:lnTo>
                  <a:lnTo>
                    <a:pt x="805910" y="652235"/>
                  </a:lnTo>
                  <a:lnTo>
                    <a:pt x="790141" y="662870"/>
                  </a:lnTo>
                  <a:lnTo>
                    <a:pt x="770839" y="666771"/>
                  </a:lnTo>
                  <a:close/>
                </a:path>
                <a:path w="1541780" h="667385">
                  <a:moveTo>
                    <a:pt x="410221" y="666771"/>
                  </a:moveTo>
                  <a:lnTo>
                    <a:pt x="390921" y="662870"/>
                  </a:lnTo>
                  <a:lnTo>
                    <a:pt x="375153" y="652235"/>
                  </a:lnTo>
                  <a:lnTo>
                    <a:pt x="364518" y="636466"/>
                  </a:lnTo>
                  <a:lnTo>
                    <a:pt x="360618" y="617165"/>
                  </a:lnTo>
                  <a:lnTo>
                    <a:pt x="364518" y="597865"/>
                  </a:lnTo>
                  <a:lnTo>
                    <a:pt x="375153" y="582097"/>
                  </a:lnTo>
                  <a:lnTo>
                    <a:pt x="390921" y="571462"/>
                  </a:lnTo>
                  <a:lnTo>
                    <a:pt x="410221" y="567561"/>
                  </a:lnTo>
                  <a:lnTo>
                    <a:pt x="429523" y="571462"/>
                  </a:lnTo>
                  <a:lnTo>
                    <a:pt x="445292" y="582097"/>
                  </a:lnTo>
                  <a:lnTo>
                    <a:pt x="455927" y="597865"/>
                  </a:lnTo>
                  <a:lnTo>
                    <a:pt x="459828" y="617165"/>
                  </a:lnTo>
                  <a:lnTo>
                    <a:pt x="455927" y="636466"/>
                  </a:lnTo>
                  <a:lnTo>
                    <a:pt x="445292" y="652235"/>
                  </a:lnTo>
                  <a:lnTo>
                    <a:pt x="429523" y="662870"/>
                  </a:lnTo>
                  <a:lnTo>
                    <a:pt x="410221" y="666771"/>
                  </a:lnTo>
                  <a:close/>
                </a:path>
                <a:path w="1541780" h="667385">
                  <a:moveTo>
                    <a:pt x="49606" y="666771"/>
                  </a:moveTo>
                  <a:lnTo>
                    <a:pt x="30304" y="662870"/>
                  </a:lnTo>
                  <a:lnTo>
                    <a:pt x="14535" y="652235"/>
                  </a:lnTo>
                  <a:lnTo>
                    <a:pt x="3900" y="636466"/>
                  </a:lnTo>
                  <a:lnTo>
                    <a:pt x="0" y="617165"/>
                  </a:lnTo>
                  <a:lnTo>
                    <a:pt x="3900" y="597865"/>
                  </a:lnTo>
                  <a:lnTo>
                    <a:pt x="14535" y="582097"/>
                  </a:lnTo>
                  <a:lnTo>
                    <a:pt x="30304" y="571462"/>
                  </a:lnTo>
                  <a:lnTo>
                    <a:pt x="49606" y="567561"/>
                  </a:lnTo>
                  <a:lnTo>
                    <a:pt x="68906" y="571462"/>
                  </a:lnTo>
                  <a:lnTo>
                    <a:pt x="84674" y="582097"/>
                  </a:lnTo>
                  <a:lnTo>
                    <a:pt x="95309" y="597865"/>
                  </a:lnTo>
                  <a:lnTo>
                    <a:pt x="99210" y="617165"/>
                  </a:lnTo>
                  <a:lnTo>
                    <a:pt x="95309" y="636466"/>
                  </a:lnTo>
                  <a:lnTo>
                    <a:pt x="84674" y="652235"/>
                  </a:lnTo>
                  <a:lnTo>
                    <a:pt x="68906" y="662870"/>
                  </a:lnTo>
                  <a:lnTo>
                    <a:pt x="49606" y="666771"/>
                  </a:lnTo>
                  <a:close/>
                </a:path>
                <a:path w="1541780" h="667385">
                  <a:moveTo>
                    <a:pt x="1492076" y="477584"/>
                  </a:moveTo>
                  <a:lnTo>
                    <a:pt x="1472775" y="473683"/>
                  </a:lnTo>
                  <a:lnTo>
                    <a:pt x="1457006" y="463048"/>
                  </a:lnTo>
                  <a:lnTo>
                    <a:pt x="1446370" y="447279"/>
                  </a:lnTo>
                  <a:lnTo>
                    <a:pt x="1442469" y="427977"/>
                  </a:lnTo>
                  <a:lnTo>
                    <a:pt x="1446370" y="408677"/>
                  </a:lnTo>
                  <a:lnTo>
                    <a:pt x="1457006" y="392909"/>
                  </a:lnTo>
                  <a:lnTo>
                    <a:pt x="1472775" y="382275"/>
                  </a:lnTo>
                  <a:lnTo>
                    <a:pt x="1492076" y="378374"/>
                  </a:lnTo>
                  <a:lnTo>
                    <a:pt x="1511376" y="382275"/>
                  </a:lnTo>
                  <a:lnTo>
                    <a:pt x="1527145" y="392909"/>
                  </a:lnTo>
                  <a:lnTo>
                    <a:pt x="1537781" y="408677"/>
                  </a:lnTo>
                  <a:lnTo>
                    <a:pt x="1541682" y="427977"/>
                  </a:lnTo>
                  <a:lnTo>
                    <a:pt x="1537781" y="447279"/>
                  </a:lnTo>
                  <a:lnTo>
                    <a:pt x="1527145" y="463048"/>
                  </a:lnTo>
                  <a:lnTo>
                    <a:pt x="1511376" y="473683"/>
                  </a:lnTo>
                  <a:lnTo>
                    <a:pt x="1492076" y="477584"/>
                  </a:lnTo>
                  <a:close/>
                </a:path>
                <a:path w="1541780" h="667385">
                  <a:moveTo>
                    <a:pt x="1131457" y="477584"/>
                  </a:moveTo>
                  <a:lnTo>
                    <a:pt x="1112157" y="473683"/>
                  </a:lnTo>
                  <a:lnTo>
                    <a:pt x="1096390" y="463048"/>
                  </a:lnTo>
                  <a:lnTo>
                    <a:pt x="1085755" y="447279"/>
                  </a:lnTo>
                  <a:lnTo>
                    <a:pt x="1081854" y="427977"/>
                  </a:lnTo>
                  <a:lnTo>
                    <a:pt x="1085755" y="408677"/>
                  </a:lnTo>
                  <a:lnTo>
                    <a:pt x="1096390" y="392909"/>
                  </a:lnTo>
                  <a:lnTo>
                    <a:pt x="1112157" y="382275"/>
                  </a:lnTo>
                  <a:lnTo>
                    <a:pt x="1131457" y="378374"/>
                  </a:lnTo>
                  <a:lnTo>
                    <a:pt x="1150759" y="382275"/>
                  </a:lnTo>
                  <a:lnTo>
                    <a:pt x="1166528" y="392909"/>
                  </a:lnTo>
                  <a:lnTo>
                    <a:pt x="1177163" y="408677"/>
                  </a:lnTo>
                  <a:lnTo>
                    <a:pt x="1181064" y="427977"/>
                  </a:lnTo>
                  <a:lnTo>
                    <a:pt x="1177163" y="447279"/>
                  </a:lnTo>
                  <a:lnTo>
                    <a:pt x="1166528" y="463048"/>
                  </a:lnTo>
                  <a:lnTo>
                    <a:pt x="1150759" y="473683"/>
                  </a:lnTo>
                  <a:lnTo>
                    <a:pt x="1131457" y="477584"/>
                  </a:lnTo>
                  <a:close/>
                </a:path>
                <a:path w="1541780" h="667385">
                  <a:moveTo>
                    <a:pt x="770839" y="477584"/>
                  </a:moveTo>
                  <a:lnTo>
                    <a:pt x="751539" y="473683"/>
                  </a:lnTo>
                  <a:lnTo>
                    <a:pt x="735771" y="463048"/>
                  </a:lnTo>
                  <a:lnTo>
                    <a:pt x="725136" y="447279"/>
                  </a:lnTo>
                  <a:lnTo>
                    <a:pt x="721236" y="427977"/>
                  </a:lnTo>
                  <a:lnTo>
                    <a:pt x="725136" y="408677"/>
                  </a:lnTo>
                  <a:lnTo>
                    <a:pt x="735771" y="392909"/>
                  </a:lnTo>
                  <a:lnTo>
                    <a:pt x="751539" y="382275"/>
                  </a:lnTo>
                  <a:lnTo>
                    <a:pt x="770839" y="378374"/>
                  </a:lnTo>
                  <a:lnTo>
                    <a:pt x="790141" y="382275"/>
                  </a:lnTo>
                  <a:lnTo>
                    <a:pt x="805910" y="392909"/>
                  </a:lnTo>
                  <a:lnTo>
                    <a:pt x="816545" y="408677"/>
                  </a:lnTo>
                  <a:lnTo>
                    <a:pt x="820446" y="427977"/>
                  </a:lnTo>
                  <a:lnTo>
                    <a:pt x="816545" y="447279"/>
                  </a:lnTo>
                  <a:lnTo>
                    <a:pt x="805910" y="463048"/>
                  </a:lnTo>
                  <a:lnTo>
                    <a:pt x="790141" y="473683"/>
                  </a:lnTo>
                  <a:lnTo>
                    <a:pt x="770839" y="477584"/>
                  </a:lnTo>
                  <a:close/>
                </a:path>
                <a:path w="1541780" h="667385">
                  <a:moveTo>
                    <a:pt x="49606" y="477584"/>
                  </a:moveTo>
                  <a:lnTo>
                    <a:pt x="30304" y="473683"/>
                  </a:lnTo>
                  <a:lnTo>
                    <a:pt x="14535" y="463048"/>
                  </a:lnTo>
                  <a:lnTo>
                    <a:pt x="3900" y="447279"/>
                  </a:lnTo>
                  <a:lnTo>
                    <a:pt x="0" y="427977"/>
                  </a:lnTo>
                  <a:lnTo>
                    <a:pt x="3900" y="408677"/>
                  </a:lnTo>
                  <a:lnTo>
                    <a:pt x="14535" y="392909"/>
                  </a:lnTo>
                  <a:lnTo>
                    <a:pt x="30304" y="382275"/>
                  </a:lnTo>
                  <a:lnTo>
                    <a:pt x="49606" y="378374"/>
                  </a:lnTo>
                  <a:lnTo>
                    <a:pt x="68906" y="382275"/>
                  </a:lnTo>
                  <a:lnTo>
                    <a:pt x="84674" y="392909"/>
                  </a:lnTo>
                  <a:lnTo>
                    <a:pt x="95309" y="408677"/>
                  </a:lnTo>
                  <a:lnTo>
                    <a:pt x="99210" y="427977"/>
                  </a:lnTo>
                  <a:lnTo>
                    <a:pt x="95309" y="447279"/>
                  </a:lnTo>
                  <a:lnTo>
                    <a:pt x="84674" y="463048"/>
                  </a:lnTo>
                  <a:lnTo>
                    <a:pt x="68906" y="473683"/>
                  </a:lnTo>
                  <a:lnTo>
                    <a:pt x="49606" y="477584"/>
                  </a:lnTo>
                  <a:close/>
                </a:path>
                <a:path w="1541780" h="667385">
                  <a:moveTo>
                    <a:pt x="410221" y="477584"/>
                  </a:moveTo>
                  <a:lnTo>
                    <a:pt x="390921" y="473683"/>
                  </a:lnTo>
                  <a:lnTo>
                    <a:pt x="375153" y="463048"/>
                  </a:lnTo>
                  <a:lnTo>
                    <a:pt x="364518" y="447279"/>
                  </a:lnTo>
                  <a:lnTo>
                    <a:pt x="360618" y="427977"/>
                  </a:lnTo>
                  <a:lnTo>
                    <a:pt x="364518" y="408677"/>
                  </a:lnTo>
                  <a:lnTo>
                    <a:pt x="375153" y="392909"/>
                  </a:lnTo>
                  <a:lnTo>
                    <a:pt x="390921" y="382275"/>
                  </a:lnTo>
                  <a:lnTo>
                    <a:pt x="410221" y="378374"/>
                  </a:lnTo>
                  <a:lnTo>
                    <a:pt x="429523" y="382275"/>
                  </a:lnTo>
                  <a:lnTo>
                    <a:pt x="445292" y="392909"/>
                  </a:lnTo>
                  <a:lnTo>
                    <a:pt x="455927" y="408677"/>
                  </a:lnTo>
                  <a:lnTo>
                    <a:pt x="459828" y="427977"/>
                  </a:lnTo>
                  <a:lnTo>
                    <a:pt x="455927" y="447279"/>
                  </a:lnTo>
                  <a:lnTo>
                    <a:pt x="445292" y="463048"/>
                  </a:lnTo>
                  <a:lnTo>
                    <a:pt x="429523" y="473683"/>
                  </a:lnTo>
                  <a:lnTo>
                    <a:pt x="410221" y="477584"/>
                  </a:lnTo>
                  <a:close/>
                </a:path>
                <a:path w="1541780" h="667385">
                  <a:moveTo>
                    <a:pt x="410221" y="288397"/>
                  </a:moveTo>
                  <a:lnTo>
                    <a:pt x="390921" y="284496"/>
                  </a:lnTo>
                  <a:lnTo>
                    <a:pt x="375153" y="273861"/>
                  </a:lnTo>
                  <a:lnTo>
                    <a:pt x="364518" y="258092"/>
                  </a:lnTo>
                  <a:lnTo>
                    <a:pt x="360618" y="238790"/>
                  </a:lnTo>
                  <a:lnTo>
                    <a:pt x="364518" y="219490"/>
                  </a:lnTo>
                  <a:lnTo>
                    <a:pt x="375153" y="203722"/>
                  </a:lnTo>
                  <a:lnTo>
                    <a:pt x="390921" y="193087"/>
                  </a:lnTo>
                  <a:lnTo>
                    <a:pt x="410221" y="189187"/>
                  </a:lnTo>
                  <a:lnTo>
                    <a:pt x="429523" y="193087"/>
                  </a:lnTo>
                  <a:lnTo>
                    <a:pt x="445292" y="203722"/>
                  </a:lnTo>
                  <a:lnTo>
                    <a:pt x="455927" y="219490"/>
                  </a:lnTo>
                  <a:lnTo>
                    <a:pt x="459828" y="238790"/>
                  </a:lnTo>
                  <a:lnTo>
                    <a:pt x="455927" y="258092"/>
                  </a:lnTo>
                  <a:lnTo>
                    <a:pt x="445292" y="273861"/>
                  </a:lnTo>
                  <a:lnTo>
                    <a:pt x="429523" y="284496"/>
                  </a:lnTo>
                  <a:lnTo>
                    <a:pt x="410221" y="288397"/>
                  </a:lnTo>
                  <a:close/>
                </a:path>
                <a:path w="1541780" h="667385">
                  <a:moveTo>
                    <a:pt x="49606" y="288397"/>
                  </a:moveTo>
                  <a:lnTo>
                    <a:pt x="30304" y="284496"/>
                  </a:lnTo>
                  <a:lnTo>
                    <a:pt x="14535" y="273861"/>
                  </a:lnTo>
                  <a:lnTo>
                    <a:pt x="3900" y="258092"/>
                  </a:lnTo>
                  <a:lnTo>
                    <a:pt x="0" y="238790"/>
                  </a:lnTo>
                  <a:lnTo>
                    <a:pt x="3900" y="219490"/>
                  </a:lnTo>
                  <a:lnTo>
                    <a:pt x="14535" y="203722"/>
                  </a:lnTo>
                  <a:lnTo>
                    <a:pt x="30304" y="193087"/>
                  </a:lnTo>
                  <a:lnTo>
                    <a:pt x="49606" y="189187"/>
                  </a:lnTo>
                  <a:lnTo>
                    <a:pt x="68906" y="193087"/>
                  </a:lnTo>
                  <a:lnTo>
                    <a:pt x="84674" y="203722"/>
                  </a:lnTo>
                  <a:lnTo>
                    <a:pt x="95309" y="219490"/>
                  </a:lnTo>
                  <a:lnTo>
                    <a:pt x="99210" y="238790"/>
                  </a:lnTo>
                  <a:lnTo>
                    <a:pt x="95309" y="258092"/>
                  </a:lnTo>
                  <a:lnTo>
                    <a:pt x="84674" y="273861"/>
                  </a:lnTo>
                  <a:lnTo>
                    <a:pt x="68906" y="284496"/>
                  </a:lnTo>
                  <a:lnTo>
                    <a:pt x="49606" y="288397"/>
                  </a:lnTo>
                  <a:close/>
                </a:path>
                <a:path w="1541780" h="667385">
                  <a:moveTo>
                    <a:pt x="770839" y="288397"/>
                  </a:moveTo>
                  <a:lnTo>
                    <a:pt x="751539" y="284496"/>
                  </a:lnTo>
                  <a:lnTo>
                    <a:pt x="735771" y="273861"/>
                  </a:lnTo>
                  <a:lnTo>
                    <a:pt x="725136" y="258092"/>
                  </a:lnTo>
                  <a:lnTo>
                    <a:pt x="721236" y="238790"/>
                  </a:lnTo>
                  <a:lnTo>
                    <a:pt x="725136" y="219490"/>
                  </a:lnTo>
                  <a:lnTo>
                    <a:pt x="735771" y="203722"/>
                  </a:lnTo>
                  <a:lnTo>
                    <a:pt x="751539" y="193087"/>
                  </a:lnTo>
                  <a:lnTo>
                    <a:pt x="770839" y="189187"/>
                  </a:lnTo>
                  <a:lnTo>
                    <a:pt x="790141" y="193087"/>
                  </a:lnTo>
                  <a:lnTo>
                    <a:pt x="805910" y="203722"/>
                  </a:lnTo>
                  <a:lnTo>
                    <a:pt x="816545" y="219490"/>
                  </a:lnTo>
                  <a:lnTo>
                    <a:pt x="820446" y="238790"/>
                  </a:lnTo>
                  <a:lnTo>
                    <a:pt x="816545" y="258092"/>
                  </a:lnTo>
                  <a:lnTo>
                    <a:pt x="805910" y="273861"/>
                  </a:lnTo>
                  <a:lnTo>
                    <a:pt x="790141" y="284496"/>
                  </a:lnTo>
                  <a:lnTo>
                    <a:pt x="770839" y="288397"/>
                  </a:lnTo>
                  <a:close/>
                </a:path>
                <a:path w="1541780" h="667385">
                  <a:moveTo>
                    <a:pt x="1131457" y="288397"/>
                  </a:moveTo>
                  <a:lnTo>
                    <a:pt x="1112157" y="284496"/>
                  </a:lnTo>
                  <a:lnTo>
                    <a:pt x="1096390" y="273861"/>
                  </a:lnTo>
                  <a:lnTo>
                    <a:pt x="1085755" y="258092"/>
                  </a:lnTo>
                  <a:lnTo>
                    <a:pt x="1081854" y="238790"/>
                  </a:lnTo>
                  <a:lnTo>
                    <a:pt x="1085755" y="219490"/>
                  </a:lnTo>
                  <a:lnTo>
                    <a:pt x="1096390" y="203722"/>
                  </a:lnTo>
                  <a:lnTo>
                    <a:pt x="1112157" y="193087"/>
                  </a:lnTo>
                  <a:lnTo>
                    <a:pt x="1131457" y="189187"/>
                  </a:lnTo>
                  <a:lnTo>
                    <a:pt x="1150759" y="193087"/>
                  </a:lnTo>
                  <a:lnTo>
                    <a:pt x="1166528" y="203722"/>
                  </a:lnTo>
                  <a:lnTo>
                    <a:pt x="1177163" y="219490"/>
                  </a:lnTo>
                  <a:lnTo>
                    <a:pt x="1181064" y="238790"/>
                  </a:lnTo>
                  <a:lnTo>
                    <a:pt x="1177163" y="258092"/>
                  </a:lnTo>
                  <a:lnTo>
                    <a:pt x="1166528" y="273861"/>
                  </a:lnTo>
                  <a:lnTo>
                    <a:pt x="1150759" y="284496"/>
                  </a:lnTo>
                  <a:lnTo>
                    <a:pt x="1131457" y="288397"/>
                  </a:lnTo>
                  <a:close/>
                </a:path>
                <a:path w="1541780" h="667385">
                  <a:moveTo>
                    <a:pt x="1492076" y="288397"/>
                  </a:moveTo>
                  <a:lnTo>
                    <a:pt x="1472775" y="284496"/>
                  </a:lnTo>
                  <a:lnTo>
                    <a:pt x="1457006" y="273861"/>
                  </a:lnTo>
                  <a:lnTo>
                    <a:pt x="1446370" y="258092"/>
                  </a:lnTo>
                  <a:lnTo>
                    <a:pt x="1442469" y="238790"/>
                  </a:lnTo>
                  <a:lnTo>
                    <a:pt x="1446370" y="219490"/>
                  </a:lnTo>
                  <a:lnTo>
                    <a:pt x="1457006" y="203722"/>
                  </a:lnTo>
                  <a:lnTo>
                    <a:pt x="1472775" y="193087"/>
                  </a:lnTo>
                  <a:lnTo>
                    <a:pt x="1492076" y="189187"/>
                  </a:lnTo>
                  <a:lnTo>
                    <a:pt x="1511376" y="193087"/>
                  </a:lnTo>
                  <a:lnTo>
                    <a:pt x="1527145" y="203722"/>
                  </a:lnTo>
                  <a:lnTo>
                    <a:pt x="1537781" y="219490"/>
                  </a:lnTo>
                  <a:lnTo>
                    <a:pt x="1541682" y="238790"/>
                  </a:lnTo>
                  <a:lnTo>
                    <a:pt x="1537781" y="258092"/>
                  </a:lnTo>
                  <a:lnTo>
                    <a:pt x="1527145" y="273861"/>
                  </a:lnTo>
                  <a:lnTo>
                    <a:pt x="1511376" y="284496"/>
                  </a:lnTo>
                  <a:lnTo>
                    <a:pt x="1492076" y="288397"/>
                  </a:lnTo>
                  <a:close/>
                </a:path>
                <a:path w="1541780" h="667385">
                  <a:moveTo>
                    <a:pt x="770839" y="99210"/>
                  </a:moveTo>
                  <a:lnTo>
                    <a:pt x="751539" y="95309"/>
                  </a:lnTo>
                  <a:lnTo>
                    <a:pt x="735771" y="84674"/>
                  </a:lnTo>
                  <a:lnTo>
                    <a:pt x="725136" y="68905"/>
                  </a:lnTo>
                  <a:lnTo>
                    <a:pt x="721236" y="49603"/>
                  </a:lnTo>
                  <a:lnTo>
                    <a:pt x="725136" y="30303"/>
                  </a:lnTo>
                  <a:lnTo>
                    <a:pt x="735771" y="14535"/>
                  </a:lnTo>
                  <a:lnTo>
                    <a:pt x="751539" y="3900"/>
                  </a:lnTo>
                  <a:lnTo>
                    <a:pt x="770839" y="0"/>
                  </a:lnTo>
                  <a:lnTo>
                    <a:pt x="790141" y="3900"/>
                  </a:lnTo>
                  <a:lnTo>
                    <a:pt x="805910" y="14535"/>
                  </a:lnTo>
                  <a:lnTo>
                    <a:pt x="816545" y="30303"/>
                  </a:lnTo>
                  <a:lnTo>
                    <a:pt x="820446" y="49603"/>
                  </a:lnTo>
                  <a:lnTo>
                    <a:pt x="816545" y="68905"/>
                  </a:lnTo>
                  <a:lnTo>
                    <a:pt x="805910" y="84674"/>
                  </a:lnTo>
                  <a:lnTo>
                    <a:pt x="790141" y="95309"/>
                  </a:lnTo>
                  <a:lnTo>
                    <a:pt x="770839" y="99210"/>
                  </a:lnTo>
                  <a:close/>
                </a:path>
                <a:path w="1541780" h="667385">
                  <a:moveTo>
                    <a:pt x="49606" y="99210"/>
                  </a:moveTo>
                  <a:lnTo>
                    <a:pt x="30304" y="95309"/>
                  </a:lnTo>
                  <a:lnTo>
                    <a:pt x="14535" y="84674"/>
                  </a:lnTo>
                  <a:lnTo>
                    <a:pt x="3900" y="68905"/>
                  </a:lnTo>
                  <a:lnTo>
                    <a:pt x="0" y="49603"/>
                  </a:lnTo>
                  <a:lnTo>
                    <a:pt x="3900" y="30303"/>
                  </a:lnTo>
                  <a:lnTo>
                    <a:pt x="14535" y="14535"/>
                  </a:lnTo>
                  <a:lnTo>
                    <a:pt x="30304" y="3900"/>
                  </a:lnTo>
                  <a:lnTo>
                    <a:pt x="49606" y="0"/>
                  </a:lnTo>
                  <a:lnTo>
                    <a:pt x="68906" y="3900"/>
                  </a:lnTo>
                  <a:lnTo>
                    <a:pt x="84674" y="14535"/>
                  </a:lnTo>
                  <a:lnTo>
                    <a:pt x="95309" y="30303"/>
                  </a:lnTo>
                  <a:lnTo>
                    <a:pt x="99210" y="49603"/>
                  </a:lnTo>
                  <a:lnTo>
                    <a:pt x="95309" y="68905"/>
                  </a:lnTo>
                  <a:lnTo>
                    <a:pt x="84674" y="84674"/>
                  </a:lnTo>
                  <a:lnTo>
                    <a:pt x="68906" y="95309"/>
                  </a:lnTo>
                  <a:lnTo>
                    <a:pt x="49606" y="99210"/>
                  </a:lnTo>
                  <a:close/>
                </a:path>
                <a:path w="1541780" h="667385">
                  <a:moveTo>
                    <a:pt x="1131457" y="99210"/>
                  </a:moveTo>
                  <a:lnTo>
                    <a:pt x="1112157" y="95309"/>
                  </a:lnTo>
                  <a:lnTo>
                    <a:pt x="1096390" y="84674"/>
                  </a:lnTo>
                  <a:lnTo>
                    <a:pt x="1085755" y="68905"/>
                  </a:lnTo>
                  <a:lnTo>
                    <a:pt x="1081854" y="49603"/>
                  </a:lnTo>
                  <a:lnTo>
                    <a:pt x="1085755" y="30303"/>
                  </a:lnTo>
                  <a:lnTo>
                    <a:pt x="1096390" y="14535"/>
                  </a:lnTo>
                  <a:lnTo>
                    <a:pt x="1112157" y="3900"/>
                  </a:lnTo>
                  <a:lnTo>
                    <a:pt x="1131457" y="0"/>
                  </a:lnTo>
                  <a:lnTo>
                    <a:pt x="1150759" y="3900"/>
                  </a:lnTo>
                  <a:lnTo>
                    <a:pt x="1166528" y="14535"/>
                  </a:lnTo>
                  <a:lnTo>
                    <a:pt x="1177163" y="30303"/>
                  </a:lnTo>
                  <a:lnTo>
                    <a:pt x="1181064" y="49603"/>
                  </a:lnTo>
                  <a:lnTo>
                    <a:pt x="1177163" y="68905"/>
                  </a:lnTo>
                  <a:lnTo>
                    <a:pt x="1166528" y="84674"/>
                  </a:lnTo>
                  <a:lnTo>
                    <a:pt x="1150759" y="95309"/>
                  </a:lnTo>
                  <a:lnTo>
                    <a:pt x="1131457" y="99210"/>
                  </a:lnTo>
                  <a:close/>
                </a:path>
                <a:path w="1541780" h="667385">
                  <a:moveTo>
                    <a:pt x="1492076" y="99210"/>
                  </a:moveTo>
                  <a:lnTo>
                    <a:pt x="1472775" y="95309"/>
                  </a:lnTo>
                  <a:lnTo>
                    <a:pt x="1457006" y="84674"/>
                  </a:lnTo>
                  <a:lnTo>
                    <a:pt x="1446370" y="68905"/>
                  </a:lnTo>
                  <a:lnTo>
                    <a:pt x="1442469" y="49603"/>
                  </a:lnTo>
                  <a:lnTo>
                    <a:pt x="1446370" y="30303"/>
                  </a:lnTo>
                  <a:lnTo>
                    <a:pt x="1457006" y="14535"/>
                  </a:lnTo>
                  <a:lnTo>
                    <a:pt x="1472775" y="3900"/>
                  </a:lnTo>
                  <a:lnTo>
                    <a:pt x="1492076" y="0"/>
                  </a:lnTo>
                  <a:lnTo>
                    <a:pt x="1511376" y="3900"/>
                  </a:lnTo>
                  <a:lnTo>
                    <a:pt x="1527145" y="14535"/>
                  </a:lnTo>
                  <a:lnTo>
                    <a:pt x="1537781" y="30303"/>
                  </a:lnTo>
                  <a:lnTo>
                    <a:pt x="1541682" y="49603"/>
                  </a:lnTo>
                  <a:lnTo>
                    <a:pt x="1537781" y="68905"/>
                  </a:lnTo>
                  <a:lnTo>
                    <a:pt x="1527145" y="84674"/>
                  </a:lnTo>
                  <a:lnTo>
                    <a:pt x="1511376" y="95309"/>
                  </a:lnTo>
                  <a:lnTo>
                    <a:pt x="1492076" y="99210"/>
                  </a:lnTo>
                  <a:close/>
                </a:path>
                <a:path w="1541780" h="667385">
                  <a:moveTo>
                    <a:pt x="410221" y="99210"/>
                  </a:moveTo>
                  <a:lnTo>
                    <a:pt x="390921" y="95309"/>
                  </a:lnTo>
                  <a:lnTo>
                    <a:pt x="375153" y="84674"/>
                  </a:lnTo>
                  <a:lnTo>
                    <a:pt x="364518" y="68905"/>
                  </a:lnTo>
                  <a:lnTo>
                    <a:pt x="360618" y="49603"/>
                  </a:lnTo>
                  <a:lnTo>
                    <a:pt x="364518" y="30303"/>
                  </a:lnTo>
                  <a:lnTo>
                    <a:pt x="375153" y="14535"/>
                  </a:lnTo>
                  <a:lnTo>
                    <a:pt x="390921" y="3900"/>
                  </a:lnTo>
                  <a:lnTo>
                    <a:pt x="410221" y="0"/>
                  </a:lnTo>
                  <a:lnTo>
                    <a:pt x="429523" y="3900"/>
                  </a:lnTo>
                  <a:lnTo>
                    <a:pt x="445292" y="14535"/>
                  </a:lnTo>
                  <a:lnTo>
                    <a:pt x="455927" y="30303"/>
                  </a:lnTo>
                  <a:lnTo>
                    <a:pt x="459828" y="49603"/>
                  </a:lnTo>
                  <a:lnTo>
                    <a:pt x="455927" y="68905"/>
                  </a:lnTo>
                  <a:lnTo>
                    <a:pt x="445292" y="84674"/>
                  </a:lnTo>
                  <a:lnTo>
                    <a:pt x="429523" y="95309"/>
                  </a:lnTo>
                  <a:lnTo>
                    <a:pt x="410221" y="99210"/>
                  </a:lnTo>
                  <a:close/>
                </a:path>
              </a:pathLst>
            </a:custGeom>
            <a:solidFill>
              <a:srgbClr val="FFFFFF"/>
            </a:solidFill>
          </p:spPr>
          <p:txBody>
            <a:bodyPr wrap="square" lIns="0" tIns="0" rIns="0" bIns="0" rtlCol="0"/>
            <a:lstStyle/>
            <a:p/>
          </p:txBody>
        </p:sp>
        <p:sp>
          <p:nvSpPr>
            <p:cNvPr id="8" name="object 8"/>
            <p:cNvSpPr/>
            <p:nvPr/>
          </p:nvSpPr>
          <p:spPr>
            <a:xfrm>
              <a:off x="1517240" y="3480581"/>
              <a:ext cx="13964285" cy="19050"/>
            </a:xfrm>
            <a:custGeom>
              <a:avLst/>
              <a:gdLst/>
              <a:ahLst/>
              <a:cxnLst/>
              <a:rect l="l" t="t" r="r" b="b"/>
              <a:pathLst>
                <a:path w="13964285" h="19050">
                  <a:moveTo>
                    <a:pt x="0" y="0"/>
                  </a:moveTo>
                  <a:lnTo>
                    <a:pt x="13963713" y="19049"/>
                  </a:lnTo>
                </a:path>
              </a:pathLst>
            </a:custGeom>
            <a:ln w="38099">
              <a:solidFill>
                <a:srgbClr val="668672"/>
              </a:solidFill>
            </a:ln>
          </p:spPr>
          <p:txBody>
            <a:bodyPr wrap="square" lIns="0" tIns="0" rIns="0" bIns="0" rtlCol="0"/>
            <a:lstStyle/>
            <a:p/>
          </p:txBody>
        </p:sp>
      </p:grpSp>
      <p:sp>
        <p:nvSpPr>
          <p:cNvPr id="10" name="object 10"/>
          <p:cNvSpPr/>
          <p:nvPr/>
        </p:nvSpPr>
        <p:spPr>
          <a:xfrm>
            <a:off x="0" y="3618774"/>
            <a:ext cx="1028700" cy="3049905"/>
          </a:xfrm>
          <a:custGeom>
            <a:avLst/>
            <a:gdLst/>
            <a:ahLst/>
            <a:cxnLst/>
            <a:rect l="l" t="t" r="r" b="b"/>
            <a:pathLst>
              <a:path w="1028700" h="3049904">
                <a:moveTo>
                  <a:pt x="0" y="3049452"/>
                </a:moveTo>
                <a:lnTo>
                  <a:pt x="0" y="0"/>
                </a:lnTo>
                <a:lnTo>
                  <a:pt x="24699" y="10041"/>
                </a:lnTo>
                <a:lnTo>
                  <a:pt x="66540" y="28432"/>
                </a:lnTo>
                <a:lnTo>
                  <a:pt x="107763" y="47942"/>
                </a:lnTo>
                <a:lnTo>
                  <a:pt x="148349" y="68552"/>
                </a:lnTo>
                <a:lnTo>
                  <a:pt x="188278" y="90242"/>
                </a:lnTo>
                <a:lnTo>
                  <a:pt x="227531" y="112994"/>
                </a:lnTo>
                <a:lnTo>
                  <a:pt x="266090" y="136788"/>
                </a:lnTo>
                <a:lnTo>
                  <a:pt x="303934" y="161604"/>
                </a:lnTo>
                <a:lnTo>
                  <a:pt x="341044" y="187424"/>
                </a:lnTo>
                <a:lnTo>
                  <a:pt x="377402" y="214228"/>
                </a:lnTo>
                <a:lnTo>
                  <a:pt x="412987" y="241997"/>
                </a:lnTo>
                <a:lnTo>
                  <a:pt x="447781" y="270711"/>
                </a:lnTo>
                <a:lnTo>
                  <a:pt x="481764" y="300352"/>
                </a:lnTo>
                <a:lnTo>
                  <a:pt x="514918" y="330899"/>
                </a:lnTo>
                <a:lnTo>
                  <a:pt x="547222" y="362335"/>
                </a:lnTo>
                <a:lnTo>
                  <a:pt x="578657" y="394639"/>
                </a:lnTo>
                <a:lnTo>
                  <a:pt x="609205" y="427792"/>
                </a:lnTo>
                <a:lnTo>
                  <a:pt x="638846" y="461776"/>
                </a:lnTo>
                <a:lnTo>
                  <a:pt x="667560" y="496570"/>
                </a:lnTo>
                <a:lnTo>
                  <a:pt x="695329" y="532155"/>
                </a:lnTo>
                <a:lnTo>
                  <a:pt x="722133" y="568513"/>
                </a:lnTo>
                <a:lnTo>
                  <a:pt x="747953" y="605623"/>
                </a:lnTo>
                <a:lnTo>
                  <a:pt x="772769" y="643467"/>
                </a:lnTo>
                <a:lnTo>
                  <a:pt x="796563" y="682025"/>
                </a:lnTo>
                <a:lnTo>
                  <a:pt x="819315" y="721279"/>
                </a:lnTo>
                <a:lnTo>
                  <a:pt x="841005" y="761208"/>
                </a:lnTo>
                <a:lnTo>
                  <a:pt x="861615" y="801794"/>
                </a:lnTo>
                <a:lnTo>
                  <a:pt x="881125" y="843017"/>
                </a:lnTo>
                <a:lnTo>
                  <a:pt x="899516" y="884858"/>
                </a:lnTo>
                <a:lnTo>
                  <a:pt x="916769" y="927297"/>
                </a:lnTo>
                <a:lnTo>
                  <a:pt x="932864" y="970317"/>
                </a:lnTo>
                <a:lnTo>
                  <a:pt x="947783" y="1013896"/>
                </a:lnTo>
                <a:lnTo>
                  <a:pt x="961505" y="1058016"/>
                </a:lnTo>
                <a:lnTo>
                  <a:pt x="974012" y="1102658"/>
                </a:lnTo>
                <a:lnTo>
                  <a:pt x="985284" y="1147802"/>
                </a:lnTo>
                <a:lnTo>
                  <a:pt x="995302" y="1193429"/>
                </a:lnTo>
                <a:lnTo>
                  <a:pt x="1004047" y="1239520"/>
                </a:lnTo>
                <a:lnTo>
                  <a:pt x="1011500" y="1286055"/>
                </a:lnTo>
                <a:lnTo>
                  <a:pt x="1017640" y="1333016"/>
                </a:lnTo>
                <a:lnTo>
                  <a:pt x="1022450" y="1380382"/>
                </a:lnTo>
                <a:lnTo>
                  <a:pt x="1025909" y="1428136"/>
                </a:lnTo>
                <a:lnTo>
                  <a:pt x="1027999" y="1476257"/>
                </a:lnTo>
                <a:lnTo>
                  <a:pt x="1028700" y="1524726"/>
                </a:lnTo>
                <a:lnTo>
                  <a:pt x="1027999" y="1573195"/>
                </a:lnTo>
                <a:lnTo>
                  <a:pt x="1025909" y="1621315"/>
                </a:lnTo>
                <a:lnTo>
                  <a:pt x="1022450" y="1669069"/>
                </a:lnTo>
                <a:lnTo>
                  <a:pt x="1017640" y="1716435"/>
                </a:lnTo>
                <a:lnTo>
                  <a:pt x="1011500" y="1763396"/>
                </a:lnTo>
                <a:lnTo>
                  <a:pt x="1004047" y="1809932"/>
                </a:lnTo>
                <a:lnTo>
                  <a:pt x="995302" y="1856023"/>
                </a:lnTo>
                <a:lnTo>
                  <a:pt x="985284" y="1901650"/>
                </a:lnTo>
                <a:lnTo>
                  <a:pt x="974012" y="1946794"/>
                </a:lnTo>
                <a:lnTo>
                  <a:pt x="961505" y="1991435"/>
                </a:lnTo>
                <a:lnTo>
                  <a:pt x="947783" y="2035556"/>
                </a:lnTo>
                <a:lnTo>
                  <a:pt x="932864" y="2079135"/>
                </a:lnTo>
                <a:lnTo>
                  <a:pt x="916769" y="2122154"/>
                </a:lnTo>
                <a:lnTo>
                  <a:pt x="899516" y="2164593"/>
                </a:lnTo>
                <a:lnTo>
                  <a:pt x="881125" y="2206434"/>
                </a:lnTo>
                <a:lnTo>
                  <a:pt x="861615" y="2247657"/>
                </a:lnTo>
                <a:lnTo>
                  <a:pt x="841005" y="2288243"/>
                </a:lnTo>
                <a:lnTo>
                  <a:pt x="819315" y="2328172"/>
                </a:lnTo>
                <a:lnTo>
                  <a:pt x="796563" y="2367426"/>
                </a:lnTo>
                <a:lnTo>
                  <a:pt x="772769" y="2405984"/>
                </a:lnTo>
                <a:lnTo>
                  <a:pt x="747953" y="2443828"/>
                </a:lnTo>
                <a:lnTo>
                  <a:pt x="722133" y="2480939"/>
                </a:lnTo>
                <a:lnTo>
                  <a:pt x="695329" y="2517296"/>
                </a:lnTo>
                <a:lnTo>
                  <a:pt x="667560" y="2552882"/>
                </a:lnTo>
                <a:lnTo>
                  <a:pt x="638846" y="2587676"/>
                </a:lnTo>
                <a:lnTo>
                  <a:pt x="609205" y="2621659"/>
                </a:lnTo>
                <a:lnTo>
                  <a:pt x="578657" y="2654812"/>
                </a:lnTo>
                <a:lnTo>
                  <a:pt x="547222" y="2687116"/>
                </a:lnTo>
                <a:lnTo>
                  <a:pt x="514918" y="2718552"/>
                </a:lnTo>
                <a:lnTo>
                  <a:pt x="481764" y="2749100"/>
                </a:lnTo>
                <a:lnTo>
                  <a:pt x="447781" y="2778740"/>
                </a:lnTo>
                <a:lnTo>
                  <a:pt x="412987" y="2807455"/>
                </a:lnTo>
                <a:lnTo>
                  <a:pt x="377402" y="2835223"/>
                </a:lnTo>
                <a:lnTo>
                  <a:pt x="341044" y="2862027"/>
                </a:lnTo>
                <a:lnTo>
                  <a:pt x="303934" y="2887847"/>
                </a:lnTo>
                <a:lnTo>
                  <a:pt x="266090" y="2912664"/>
                </a:lnTo>
                <a:lnTo>
                  <a:pt x="227531" y="2936457"/>
                </a:lnTo>
                <a:lnTo>
                  <a:pt x="188278" y="2959209"/>
                </a:lnTo>
                <a:lnTo>
                  <a:pt x="148349" y="2980899"/>
                </a:lnTo>
                <a:lnTo>
                  <a:pt x="107763" y="3001509"/>
                </a:lnTo>
                <a:lnTo>
                  <a:pt x="66540" y="3021020"/>
                </a:lnTo>
                <a:lnTo>
                  <a:pt x="24699" y="3039411"/>
                </a:lnTo>
                <a:lnTo>
                  <a:pt x="0" y="3049452"/>
                </a:lnTo>
                <a:close/>
              </a:path>
            </a:pathLst>
          </a:custGeom>
          <a:solidFill>
            <a:srgbClr val="668672"/>
          </a:solidFill>
        </p:spPr>
        <p:txBody>
          <a:bodyPr wrap="square" lIns="0" tIns="0" rIns="0" bIns="0" rtlCol="0"/>
          <a:lstStyle/>
          <a:p/>
        </p:txBody>
      </p:sp>
      <p:sp>
        <p:nvSpPr>
          <p:cNvPr id="12" name="Text Box 11"/>
          <p:cNvSpPr txBox="1"/>
          <p:nvPr/>
        </p:nvSpPr>
        <p:spPr>
          <a:xfrm>
            <a:off x="0" y="114300"/>
            <a:ext cx="17576165" cy="2575560"/>
          </a:xfrm>
          <a:prstGeom prst="rect">
            <a:avLst/>
          </a:prstGeom>
          <a:noFill/>
          <a:ln w="107950">
            <a:solidFill>
              <a:schemeClr val="accent1"/>
            </a:solidFill>
          </a:ln>
        </p:spPr>
        <p:txBody>
          <a:bodyPr wrap="square" rtlCol="0">
            <a:noAutofit/>
          </a:bodyPr>
          <a:p>
            <a:r>
              <a:rPr lang="en-US"/>
              <a:t>                                                                                                                    </a:t>
            </a:r>
            <a:r>
              <a:rPr lang="en-US" sz="2800"/>
              <a:t>  </a:t>
            </a:r>
            <a:r>
              <a:rPr lang="en-US" sz="3600" b="1"/>
              <a:t> Problem statement</a:t>
            </a:r>
            <a:endParaRPr lang="en-US" sz="2800" b="1"/>
          </a:p>
          <a:p>
            <a:r>
              <a:rPr lang="en-US" altLang="en-US" sz="2800" b="1"/>
              <a:t>Welcome to the E-commerce Customer Behavior Analysis project!</a:t>
            </a:r>
            <a:endParaRPr lang="en-US" altLang="en-US" sz="2800" b="1"/>
          </a:p>
          <a:p>
            <a:r>
              <a:rPr lang="en-US" altLang="en-US" sz="2800" b="1"/>
              <a:t>This presentation contains a comprehensive data analysis pipeline applied to a dataset of online customers. The goal is to uncover actionable insights from user demographics, purchasing patterns, satisfaction scores, and behavioral data.</a:t>
            </a:r>
            <a:endParaRPr lang="en-US" altLang="en-US" sz="2800" b="1"/>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Box 2"/>
          <p:cNvSpPr txBox="1"/>
          <p:nvPr/>
        </p:nvSpPr>
        <p:spPr>
          <a:xfrm>
            <a:off x="2209800" y="876300"/>
            <a:ext cx="13023215" cy="6343015"/>
          </a:xfrm>
          <a:prstGeom prst="rect">
            <a:avLst/>
          </a:prstGeom>
          <a:noFill/>
          <a:ln w="107950">
            <a:solidFill>
              <a:schemeClr val="accent1"/>
            </a:solidFill>
          </a:ln>
        </p:spPr>
        <p:txBody>
          <a:bodyPr wrap="square" rtlCol="0">
            <a:noAutofit/>
          </a:bodyPr>
          <a:p>
            <a:endParaRPr lang="en-US" altLang="en-US"/>
          </a:p>
          <a:p>
            <a:pPr marL="571500" indent="-571500" algn="ctr">
              <a:buFont typeface="Wingdings" panose="05000000000000000000" charset="0"/>
              <a:buChar char="o"/>
            </a:pPr>
            <a:r>
              <a:rPr lang="en-US" altLang="en-US" sz="4000" b="1"/>
              <a:t>Project Overview</a:t>
            </a:r>
            <a:endParaRPr lang="en-US" altLang="en-US" sz="4000" b="1"/>
          </a:p>
          <a:p>
            <a:pPr marL="285750" indent="-285750">
              <a:buFont typeface="Wingdings" panose="05000000000000000000" charset="0"/>
              <a:buChar char="o"/>
            </a:pPr>
            <a:r>
              <a:rPr lang="en-US" altLang="en-US" sz="2800"/>
              <a:t>This project is designed around a 3-tiered structure of insight levels—ranging from basic to advanced analysis. Each level addresses specific business and analytical questions to help stakeholders understand customer behavior, loyalty, and performance drivers.</a:t>
            </a:r>
            <a:endParaRPr lang="en-US" altLang="en-US" sz="2800"/>
          </a:p>
          <a:p>
            <a:pPr marL="285750" indent="-285750">
              <a:buFont typeface="Wingdings" panose="05000000000000000000" charset="0"/>
              <a:buChar char="o"/>
            </a:pPr>
            <a:endParaRPr lang="en-US" altLang="en-US" sz="2800"/>
          </a:p>
          <a:p>
            <a:pPr marL="285750" indent="-285750">
              <a:buFont typeface="Wingdings" panose="05000000000000000000" charset="0"/>
              <a:buChar char="o"/>
            </a:pPr>
            <a:r>
              <a:rPr lang="en-US" altLang="en-US" sz="2800" b="1"/>
              <a:t>The work includes:</a:t>
            </a:r>
            <a:endParaRPr lang="en-US" altLang="en-US" sz="2800" b="1"/>
          </a:p>
          <a:p>
            <a:pPr marL="285750" indent="-285750">
              <a:buFont typeface="Wingdings" panose="05000000000000000000" charset="0"/>
              <a:buChar char="o"/>
            </a:pPr>
            <a:endParaRPr lang="en-US" altLang="en-US" sz="2800"/>
          </a:p>
          <a:p>
            <a:pPr marL="285750" indent="-285750">
              <a:buFont typeface="Wingdings" panose="05000000000000000000" charset="0"/>
              <a:buChar char="o"/>
            </a:pPr>
            <a:r>
              <a:rPr lang="en-US" altLang="en-US" sz="2800"/>
              <a:t>Exploratory Data Analysis (EDA)</a:t>
            </a:r>
            <a:endParaRPr lang="en-US" altLang="en-US" sz="2800"/>
          </a:p>
          <a:p>
            <a:pPr marL="285750" indent="-285750">
              <a:buFont typeface="Wingdings" panose="05000000000000000000" charset="0"/>
              <a:buChar char="o"/>
            </a:pPr>
            <a:r>
              <a:rPr lang="en-US" altLang="en-US" sz="2800"/>
              <a:t>Descriptive &amp; Inferential Statistics</a:t>
            </a:r>
            <a:endParaRPr lang="en-US" altLang="en-US" sz="2800"/>
          </a:p>
          <a:p>
            <a:pPr marL="285750" indent="-285750">
              <a:buFont typeface="Wingdings" panose="05000000000000000000" charset="0"/>
              <a:buChar char="o"/>
            </a:pPr>
            <a:r>
              <a:rPr lang="en-US" altLang="en-US" sz="2800"/>
              <a:t>Correlation and Distribution Analysis</a:t>
            </a:r>
            <a:endParaRPr lang="en-US" altLang="en-US" sz="2800"/>
          </a:p>
          <a:p>
            <a:pPr marL="285750" indent="-285750">
              <a:buFont typeface="Wingdings" panose="05000000000000000000" charset="0"/>
              <a:buChar char="o"/>
            </a:pPr>
            <a:r>
              <a:rPr lang="en-US" altLang="en-US" sz="2800"/>
              <a:t>Visual storytelling with Matplotlib &amp; Seaborn</a:t>
            </a:r>
            <a:endParaRPr lang="en-US" sz="28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58750" y="38100"/>
            <a:ext cx="18288000" cy="10287000"/>
          </a:xfrm>
          <a:custGeom>
            <a:avLst/>
            <a:gdLst/>
            <a:ahLst/>
            <a:cxnLst/>
            <a:rect l="l" t="t" r="r" b="b"/>
            <a:pathLst>
              <a:path w="18288000" h="10287000">
                <a:moveTo>
                  <a:pt x="18287998" y="10286999"/>
                </a:moveTo>
                <a:lnTo>
                  <a:pt x="0" y="10286999"/>
                </a:lnTo>
                <a:lnTo>
                  <a:pt x="0" y="0"/>
                </a:lnTo>
                <a:lnTo>
                  <a:pt x="18287998" y="0"/>
                </a:lnTo>
                <a:lnTo>
                  <a:pt x="18287998" y="10286999"/>
                </a:lnTo>
                <a:close/>
              </a:path>
            </a:pathLst>
          </a:custGeom>
          <a:solidFill>
            <a:srgbClr val="FBFBFB"/>
          </a:solidFill>
        </p:spPr>
        <p:txBody>
          <a:bodyPr wrap="square" lIns="0" tIns="0" rIns="0" bIns="0" rtlCol="0"/>
          <a:lstStyle/>
          <a:p/>
        </p:txBody>
      </p:sp>
      <p:grpSp>
        <p:nvGrpSpPr>
          <p:cNvPr id="3" name="object 3"/>
          <p:cNvGrpSpPr/>
          <p:nvPr/>
        </p:nvGrpSpPr>
        <p:grpSpPr>
          <a:xfrm>
            <a:off x="1707209" y="0"/>
            <a:ext cx="16581119" cy="3041015"/>
            <a:chOff x="1707209" y="0"/>
            <a:chExt cx="16581119" cy="3041015"/>
          </a:xfrm>
        </p:grpSpPr>
        <p:sp>
          <p:nvSpPr>
            <p:cNvPr id="4" name="object 4"/>
            <p:cNvSpPr/>
            <p:nvPr/>
          </p:nvSpPr>
          <p:spPr>
            <a:xfrm>
              <a:off x="15218280" y="0"/>
              <a:ext cx="3070225" cy="3041015"/>
            </a:xfrm>
            <a:custGeom>
              <a:avLst/>
              <a:gdLst/>
              <a:ahLst/>
              <a:cxnLst/>
              <a:rect l="l" t="t" r="r" b="b"/>
              <a:pathLst>
                <a:path w="3070225" h="3041015">
                  <a:moveTo>
                    <a:pt x="2418086" y="3015250"/>
                  </a:moveTo>
                  <a:lnTo>
                    <a:pt x="1663950" y="3015250"/>
                  </a:lnTo>
                  <a:lnTo>
                    <a:pt x="1352667" y="2926350"/>
                  </a:lnTo>
                  <a:lnTo>
                    <a:pt x="1267551" y="2900950"/>
                  </a:lnTo>
                  <a:lnTo>
                    <a:pt x="1225691" y="2875550"/>
                  </a:lnTo>
                  <a:lnTo>
                    <a:pt x="1184314" y="2862850"/>
                  </a:lnTo>
                  <a:lnTo>
                    <a:pt x="1143430" y="2837450"/>
                  </a:lnTo>
                  <a:lnTo>
                    <a:pt x="1103053" y="2824750"/>
                  </a:lnTo>
                  <a:lnTo>
                    <a:pt x="1023866" y="2773950"/>
                  </a:lnTo>
                  <a:lnTo>
                    <a:pt x="946852" y="2723150"/>
                  </a:lnTo>
                  <a:lnTo>
                    <a:pt x="909191" y="2710450"/>
                  </a:lnTo>
                  <a:lnTo>
                    <a:pt x="872109" y="2685050"/>
                  </a:lnTo>
                  <a:lnTo>
                    <a:pt x="835619" y="2646950"/>
                  </a:lnTo>
                  <a:lnTo>
                    <a:pt x="799734" y="2621550"/>
                  </a:lnTo>
                  <a:lnTo>
                    <a:pt x="764465" y="2596150"/>
                  </a:lnTo>
                  <a:lnTo>
                    <a:pt x="729826" y="2570750"/>
                  </a:lnTo>
                  <a:lnTo>
                    <a:pt x="695827" y="2545350"/>
                  </a:lnTo>
                  <a:lnTo>
                    <a:pt x="662482" y="2507250"/>
                  </a:lnTo>
                  <a:lnTo>
                    <a:pt x="629802" y="2481850"/>
                  </a:lnTo>
                  <a:lnTo>
                    <a:pt x="597800" y="2443750"/>
                  </a:lnTo>
                  <a:lnTo>
                    <a:pt x="566489" y="2418350"/>
                  </a:lnTo>
                  <a:lnTo>
                    <a:pt x="535879" y="2380250"/>
                  </a:lnTo>
                  <a:lnTo>
                    <a:pt x="505985" y="2354850"/>
                  </a:lnTo>
                  <a:lnTo>
                    <a:pt x="476817" y="2316750"/>
                  </a:lnTo>
                  <a:lnTo>
                    <a:pt x="448389" y="2278650"/>
                  </a:lnTo>
                  <a:lnTo>
                    <a:pt x="420711" y="2253250"/>
                  </a:lnTo>
                  <a:lnTo>
                    <a:pt x="393798" y="2215150"/>
                  </a:lnTo>
                  <a:lnTo>
                    <a:pt x="367660" y="2177050"/>
                  </a:lnTo>
                  <a:lnTo>
                    <a:pt x="342311" y="2138950"/>
                  </a:lnTo>
                  <a:lnTo>
                    <a:pt x="317762" y="2100850"/>
                  </a:lnTo>
                  <a:lnTo>
                    <a:pt x="294025" y="2062750"/>
                  </a:lnTo>
                  <a:lnTo>
                    <a:pt x="271114" y="2024650"/>
                  </a:lnTo>
                  <a:lnTo>
                    <a:pt x="249039" y="1986550"/>
                  </a:lnTo>
                  <a:lnTo>
                    <a:pt x="227814" y="1948450"/>
                  </a:lnTo>
                  <a:lnTo>
                    <a:pt x="207451" y="1897650"/>
                  </a:lnTo>
                  <a:lnTo>
                    <a:pt x="187962" y="1859550"/>
                  </a:lnTo>
                  <a:lnTo>
                    <a:pt x="169358" y="1821450"/>
                  </a:lnTo>
                  <a:lnTo>
                    <a:pt x="151654" y="1783350"/>
                  </a:lnTo>
                  <a:lnTo>
                    <a:pt x="134859" y="1732550"/>
                  </a:lnTo>
                  <a:lnTo>
                    <a:pt x="118988" y="1694450"/>
                  </a:lnTo>
                  <a:lnTo>
                    <a:pt x="104052" y="1656350"/>
                  </a:lnTo>
                  <a:lnTo>
                    <a:pt x="90063" y="1605550"/>
                  </a:lnTo>
                  <a:lnTo>
                    <a:pt x="77034" y="1567450"/>
                  </a:lnTo>
                  <a:lnTo>
                    <a:pt x="64977" y="1516650"/>
                  </a:lnTo>
                  <a:lnTo>
                    <a:pt x="53904" y="1478550"/>
                  </a:lnTo>
                  <a:lnTo>
                    <a:pt x="43828" y="1427750"/>
                  </a:lnTo>
                  <a:lnTo>
                    <a:pt x="34760" y="1376950"/>
                  </a:lnTo>
                  <a:lnTo>
                    <a:pt x="26713" y="1338850"/>
                  </a:lnTo>
                  <a:lnTo>
                    <a:pt x="19699" y="1288050"/>
                  </a:lnTo>
                  <a:lnTo>
                    <a:pt x="13731" y="1249950"/>
                  </a:lnTo>
                  <a:lnTo>
                    <a:pt x="8820" y="1199150"/>
                  </a:lnTo>
                  <a:lnTo>
                    <a:pt x="4980" y="1148350"/>
                  </a:lnTo>
                  <a:lnTo>
                    <a:pt x="2221" y="1097550"/>
                  </a:lnTo>
                  <a:lnTo>
                    <a:pt x="557" y="1059450"/>
                  </a:lnTo>
                  <a:lnTo>
                    <a:pt x="0" y="1008650"/>
                  </a:lnTo>
                  <a:lnTo>
                    <a:pt x="557" y="957850"/>
                  </a:lnTo>
                  <a:lnTo>
                    <a:pt x="2221" y="907050"/>
                  </a:lnTo>
                  <a:lnTo>
                    <a:pt x="4980" y="856250"/>
                  </a:lnTo>
                  <a:lnTo>
                    <a:pt x="8820" y="818150"/>
                  </a:lnTo>
                  <a:lnTo>
                    <a:pt x="13731" y="767350"/>
                  </a:lnTo>
                  <a:lnTo>
                    <a:pt x="19699" y="716550"/>
                  </a:lnTo>
                  <a:lnTo>
                    <a:pt x="26713" y="678450"/>
                  </a:lnTo>
                  <a:lnTo>
                    <a:pt x="34760" y="627650"/>
                  </a:lnTo>
                  <a:lnTo>
                    <a:pt x="43828" y="589550"/>
                  </a:lnTo>
                  <a:lnTo>
                    <a:pt x="53904" y="538750"/>
                  </a:lnTo>
                  <a:lnTo>
                    <a:pt x="64977" y="487950"/>
                  </a:lnTo>
                  <a:lnTo>
                    <a:pt x="77034" y="449850"/>
                  </a:lnTo>
                  <a:lnTo>
                    <a:pt x="90063" y="399050"/>
                  </a:lnTo>
                  <a:lnTo>
                    <a:pt x="104052" y="360950"/>
                  </a:lnTo>
                  <a:lnTo>
                    <a:pt x="118988" y="322850"/>
                  </a:lnTo>
                  <a:lnTo>
                    <a:pt x="134859" y="272050"/>
                  </a:lnTo>
                  <a:lnTo>
                    <a:pt x="151654" y="233950"/>
                  </a:lnTo>
                  <a:lnTo>
                    <a:pt x="169358" y="195850"/>
                  </a:lnTo>
                  <a:lnTo>
                    <a:pt x="187962" y="145050"/>
                  </a:lnTo>
                  <a:lnTo>
                    <a:pt x="207451" y="106950"/>
                  </a:lnTo>
                  <a:lnTo>
                    <a:pt x="227814" y="68850"/>
                  </a:lnTo>
                  <a:lnTo>
                    <a:pt x="249039" y="30750"/>
                  </a:lnTo>
                  <a:lnTo>
                    <a:pt x="266856" y="0"/>
                  </a:lnTo>
                  <a:lnTo>
                    <a:pt x="3069718" y="0"/>
                  </a:lnTo>
                  <a:lnTo>
                    <a:pt x="3069718" y="2766333"/>
                  </a:lnTo>
                  <a:lnTo>
                    <a:pt x="3058171" y="2773950"/>
                  </a:lnTo>
                  <a:lnTo>
                    <a:pt x="2978984" y="2824750"/>
                  </a:lnTo>
                  <a:lnTo>
                    <a:pt x="2938607" y="2837450"/>
                  </a:lnTo>
                  <a:lnTo>
                    <a:pt x="2897723" y="2862850"/>
                  </a:lnTo>
                  <a:lnTo>
                    <a:pt x="2856345" y="2875550"/>
                  </a:lnTo>
                  <a:lnTo>
                    <a:pt x="2814486" y="2900950"/>
                  </a:lnTo>
                  <a:lnTo>
                    <a:pt x="2729370" y="2926350"/>
                  </a:lnTo>
                  <a:lnTo>
                    <a:pt x="2418086" y="3015250"/>
                  </a:lnTo>
                  <a:close/>
                </a:path>
                <a:path w="3070225" h="3041015">
                  <a:moveTo>
                    <a:pt x="2325730" y="3027950"/>
                  </a:moveTo>
                  <a:lnTo>
                    <a:pt x="1756306" y="3027950"/>
                  </a:lnTo>
                  <a:lnTo>
                    <a:pt x="1709954" y="3015250"/>
                  </a:lnTo>
                  <a:lnTo>
                    <a:pt x="2372082" y="3015250"/>
                  </a:lnTo>
                  <a:lnTo>
                    <a:pt x="2325730" y="3027950"/>
                  </a:lnTo>
                  <a:close/>
                </a:path>
                <a:path w="3070225" h="3041015">
                  <a:moveTo>
                    <a:pt x="2232035" y="3040650"/>
                  </a:moveTo>
                  <a:lnTo>
                    <a:pt x="1850001" y="3040650"/>
                  </a:lnTo>
                  <a:lnTo>
                    <a:pt x="1802992" y="3027950"/>
                  </a:lnTo>
                  <a:lnTo>
                    <a:pt x="2279044" y="3027950"/>
                  </a:lnTo>
                  <a:lnTo>
                    <a:pt x="2232035" y="3040650"/>
                  </a:lnTo>
                  <a:close/>
                </a:path>
              </a:pathLst>
            </a:custGeom>
            <a:solidFill>
              <a:srgbClr val="FA8072"/>
            </a:solidFill>
          </p:spPr>
          <p:txBody>
            <a:bodyPr wrap="square" lIns="0" tIns="0" rIns="0" bIns="0" rtlCol="0"/>
            <a:lstStyle/>
            <a:p/>
          </p:txBody>
        </p:sp>
        <p:sp>
          <p:nvSpPr>
            <p:cNvPr id="5" name="object 5"/>
            <p:cNvSpPr/>
            <p:nvPr/>
          </p:nvSpPr>
          <p:spPr>
            <a:xfrm>
              <a:off x="14719618" y="999631"/>
              <a:ext cx="1174115" cy="505459"/>
            </a:xfrm>
            <a:custGeom>
              <a:avLst/>
              <a:gdLst/>
              <a:ahLst/>
              <a:cxnLst/>
              <a:rect l="l" t="t" r="r" b="b"/>
              <a:pathLst>
                <a:path w="1174115" h="505459">
                  <a:moveTo>
                    <a:pt x="1136142" y="504841"/>
                  </a:moveTo>
                  <a:lnTo>
                    <a:pt x="1121446" y="501887"/>
                  </a:lnTo>
                  <a:lnTo>
                    <a:pt x="1109439" y="493835"/>
                  </a:lnTo>
                  <a:lnTo>
                    <a:pt x="1101340" y="481896"/>
                  </a:lnTo>
                  <a:lnTo>
                    <a:pt x="1098369" y="467282"/>
                  </a:lnTo>
                  <a:lnTo>
                    <a:pt x="1101340" y="452669"/>
                  </a:lnTo>
                  <a:lnTo>
                    <a:pt x="1109439" y="440730"/>
                  </a:lnTo>
                  <a:lnTo>
                    <a:pt x="1121446" y="432678"/>
                  </a:lnTo>
                  <a:lnTo>
                    <a:pt x="1136142" y="429725"/>
                  </a:lnTo>
                  <a:lnTo>
                    <a:pt x="1150839" y="432678"/>
                  </a:lnTo>
                  <a:lnTo>
                    <a:pt x="1162846" y="440730"/>
                  </a:lnTo>
                  <a:lnTo>
                    <a:pt x="1170945" y="452669"/>
                  </a:lnTo>
                  <a:lnTo>
                    <a:pt x="1173915" y="467282"/>
                  </a:lnTo>
                  <a:lnTo>
                    <a:pt x="1170945" y="481896"/>
                  </a:lnTo>
                  <a:lnTo>
                    <a:pt x="1162846" y="493835"/>
                  </a:lnTo>
                  <a:lnTo>
                    <a:pt x="1150839" y="501887"/>
                  </a:lnTo>
                  <a:lnTo>
                    <a:pt x="1136142" y="504841"/>
                  </a:lnTo>
                  <a:close/>
                </a:path>
                <a:path w="1174115" h="505459">
                  <a:moveTo>
                    <a:pt x="861549" y="504841"/>
                  </a:moveTo>
                  <a:lnTo>
                    <a:pt x="846853" y="501887"/>
                  </a:lnTo>
                  <a:lnTo>
                    <a:pt x="834847" y="493835"/>
                  </a:lnTo>
                  <a:lnTo>
                    <a:pt x="826749" y="481896"/>
                  </a:lnTo>
                  <a:lnTo>
                    <a:pt x="823779" y="467282"/>
                  </a:lnTo>
                  <a:lnTo>
                    <a:pt x="826749" y="452669"/>
                  </a:lnTo>
                  <a:lnTo>
                    <a:pt x="834847" y="440730"/>
                  </a:lnTo>
                  <a:lnTo>
                    <a:pt x="846853" y="432678"/>
                  </a:lnTo>
                  <a:lnTo>
                    <a:pt x="861549" y="429725"/>
                  </a:lnTo>
                  <a:lnTo>
                    <a:pt x="876247" y="432678"/>
                  </a:lnTo>
                  <a:lnTo>
                    <a:pt x="888254" y="440730"/>
                  </a:lnTo>
                  <a:lnTo>
                    <a:pt x="896352" y="452669"/>
                  </a:lnTo>
                  <a:lnTo>
                    <a:pt x="899322" y="467282"/>
                  </a:lnTo>
                  <a:lnTo>
                    <a:pt x="896352" y="481896"/>
                  </a:lnTo>
                  <a:lnTo>
                    <a:pt x="888254" y="493835"/>
                  </a:lnTo>
                  <a:lnTo>
                    <a:pt x="876247" y="501887"/>
                  </a:lnTo>
                  <a:lnTo>
                    <a:pt x="861549" y="504841"/>
                  </a:lnTo>
                  <a:close/>
                </a:path>
                <a:path w="1174115" h="505459">
                  <a:moveTo>
                    <a:pt x="586956" y="504841"/>
                  </a:moveTo>
                  <a:lnTo>
                    <a:pt x="572260" y="501887"/>
                  </a:lnTo>
                  <a:lnTo>
                    <a:pt x="560254" y="493835"/>
                  </a:lnTo>
                  <a:lnTo>
                    <a:pt x="552156" y="481896"/>
                  </a:lnTo>
                  <a:lnTo>
                    <a:pt x="549186" y="467282"/>
                  </a:lnTo>
                  <a:lnTo>
                    <a:pt x="552156" y="452669"/>
                  </a:lnTo>
                  <a:lnTo>
                    <a:pt x="560254" y="440730"/>
                  </a:lnTo>
                  <a:lnTo>
                    <a:pt x="572260" y="432678"/>
                  </a:lnTo>
                  <a:lnTo>
                    <a:pt x="586956" y="429725"/>
                  </a:lnTo>
                  <a:lnTo>
                    <a:pt x="601654" y="432678"/>
                  </a:lnTo>
                  <a:lnTo>
                    <a:pt x="613661" y="440730"/>
                  </a:lnTo>
                  <a:lnTo>
                    <a:pt x="621759" y="452669"/>
                  </a:lnTo>
                  <a:lnTo>
                    <a:pt x="624729" y="467282"/>
                  </a:lnTo>
                  <a:lnTo>
                    <a:pt x="621759" y="481896"/>
                  </a:lnTo>
                  <a:lnTo>
                    <a:pt x="613661" y="493835"/>
                  </a:lnTo>
                  <a:lnTo>
                    <a:pt x="601654" y="501887"/>
                  </a:lnTo>
                  <a:lnTo>
                    <a:pt x="586956" y="504841"/>
                  </a:lnTo>
                  <a:close/>
                </a:path>
                <a:path w="1174115" h="505459">
                  <a:moveTo>
                    <a:pt x="312363" y="504841"/>
                  </a:moveTo>
                  <a:lnTo>
                    <a:pt x="297667" y="501887"/>
                  </a:lnTo>
                  <a:lnTo>
                    <a:pt x="285661" y="493835"/>
                  </a:lnTo>
                  <a:lnTo>
                    <a:pt x="277563" y="481896"/>
                  </a:lnTo>
                  <a:lnTo>
                    <a:pt x="274592" y="467282"/>
                  </a:lnTo>
                  <a:lnTo>
                    <a:pt x="277563" y="452669"/>
                  </a:lnTo>
                  <a:lnTo>
                    <a:pt x="285661" y="440730"/>
                  </a:lnTo>
                  <a:lnTo>
                    <a:pt x="297667" y="432678"/>
                  </a:lnTo>
                  <a:lnTo>
                    <a:pt x="312363" y="429725"/>
                  </a:lnTo>
                  <a:lnTo>
                    <a:pt x="327060" y="432678"/>
                  </a:lnTo>
                  <a:lnTo>
                    <a:pt x="339068" y="440730"/>
                  </a:lnTo>
                  <a:lnTo>
                    <a:pt x="347166" y="452669"/>
                  </a:lnTo>
                  <a:lnTo>
                    <a:pt x="350136" y="467282"/>
                  </a:lnTo>
                  <a:lnTo>
                    <a:pt x="347166" y="481896"/>
                  </a:lnTo>
                  <a:lnTo>
                    <a:pt x="339068" y="493835"/>
                  </a:lnTo>
                  <a:lnTo>
                    <a:pt x="327060" y="501887"/>
                  </a:lnTo>
                  <a:lnTo>
                    <a:pt x="312363" y="504841"/>
                  </a:lnTo>
                  <a:close/>
                </a:path>
                <a:path w="1174115" h="505459">
                  <a:moveTo>
                    <a:pt x="37772" y="504841"/>
                  </a:moveTo>
                  <a:lnTo>
                    <a:pt x="23075" y="501887"/>
                  </a:lnTo>
                  <a:lnTo>
                    <a:pt x="11068" y="493835"/>
                  </a:lnTo>
                  <a:lnTo>
                    <a:pt x="2970" y="481896"/>
                  </a:lnTo>
                  <a:lnTo>
                    <a:pt x="0" y="467282"/>
                  </a:lnTo>
                  <a:lnTo>
                    <a:pt x="2970" y="452669"/>
                  </a:lnTo>
                  <a:lnTo>
                    <a:pt x="11068" y="440730"/>
                  </a:lnTo>
                  <a:lnTo>
                    <a:pt x="23075" y="432678"/>
                  </a:lnTo>
                  <a:lnTo>
                    <a:pt x="37772" y="429725"/>
                  </a:lnTo>
                  <a:lnTo>
                    <a:pt x="52468" y="432678"/>
                  </a:lnTo>
                  <a:lnTo>
                    <a:pt x="64475" y="440730"/>
                  </a:lnTo>
                  <a:lnTo>
                    <a:pt x="72573" y="452669"/>
                  </a:lnTo>
                  <a:lnTo>
                    <a:pt x="75543" y="467282"/>
                  </a:lnTo>
                  <a:lnTo>
                    <a:pt x="72573" y="481896"/>
                  </a:lnTo>
                  <a:lnTo>
                    <a:pt x="64475" y="493835"/>
                  </a:lnTo>
                  <a:lnTo>
                    <a:pt x="52468" y="501887"/>
                  </a:lnTo>
                  <a:lnTo>
                    <a:pt x="37772" y="504841"/>
                  </a:lnTo>
                  <a:close/>
                </a:path>
                <a:path w="1174115" h="505459">
                  <a:moveTo>
                    <a:pt x="1136142" y="361599"/>
                  </a:moveTo>
                  <a:lnTo>
                    <a:pt x="1121446" y="358646"/>
                  </a:lnTo>
                  <a:lnTo>
                    <a:pt x="1109439" y="350593"/>
                  </a:lnTo>
                  <a:lnTo>
                    <a:pt x="1101340" y="338654"/>
                  </a:lnTo>
                  <a:lnTo>
                    <a:pt x="1098369" y="324040"/>
                  </a:lnTo>
                  <a:lnTo>
                    <a:pt x="1101340" y="309427"/>
                  </a:lnTo>
                  <a:lnTo>
                    <a:pt x="1109439" y="297488"/>
                  </a:lnTo>
                  <a:lnTo>
                    <a:pt x="1121446" y="289436"/>
                  </a:lnTo>
                  <a:lnTo>
                    <a:pt x="1136142" y="286483"/>
                  </a:lnTo>
                  <a:lnTo>
                    <a:pt x="1150839" y="289436"/>
                  </a:lnTo>
                  <a:lnTo>
                    <a:pt x="1162846" y="297488"/>
                  </a:lnTo>
                  <a:lnTo>
                    <a:pt x="1170945" y="309427"/>
                  </a:lnTo>
                  <a:lnTo>
                    <a:pt x="1173915" y="324040"/>
                  </a:lnTo>
                  <a:lnTo>
                    <a:pt x="1170945" y="338654"/>
                  </a:lnTo>
                  <a:lnTo>
                    <a:pt x="1162846" y="350593"/>
                  </a:lnTo>
                  <a:lnTo>
                    <a:pt x="1150839" y="358646"/>
                  </a:lnTo>
                  <a:lnTo>
                    <a:pt x="1136142" y="361599"/>
                  </a:lnTo>
                  <a:close/>
                </a:path>
                <a:path w="1174115" h="505459">
                  <a:moveTo>
                    <a:pt x="861549" y="361599"/>
                  </a:moveTo>
                  <a:lnTo>
                    <a:pt x="846853" y="358646"/>
                  </a:lnTo>
                  <a:lnTo>
                    <a:pt x="834847" y="350593"/>
                  </a:lnTo>
                  <a:lnTo>
                    <a:pt x="826749" y="338654"/>
                  </a:lnTo>
                  <a:lnTo>
                    <a:pt x="823779" y="324040"/>
                  </a:lnTo>
                  <a:lnTo>
                    <a:pt x="826749" y="309427"/>
                  </a:lnTo>
                  <a:lnTo>
                    <a:pt x="834847" y="297488"/>
                  </a:lnTo>
                  <a:lnTo>
                    <a:pt x="846853" y="289436"/>
                  </a:lnTo>
                  <a:lnTo>
                    <a:pt x="861549" y="286483"/>
                  </a:lnTo>
                  <a:lnTo>
                    <a:pt x="876247" y="289436"/>
                  </a:lnTo>
                  <a:lnTo>
                    <a:pt x="888254" y="297488"/>
                  </a:lnTo>
                  <a:lnTo>
                    <a:pt x="896352" y="309427"/>
                  </a:lnTo>
                  <a:lnTo>
                    <a:pt x="899322" y="324040"/>
                  </a:lnTo>
                  <a:lnTo>
                    <a:pt x="896352" y="338654"/>
                  </a:lnTo>
                  <a:lnTo>
                    <a:pt x="888254" y="350593"/>
                  </a:lnTo>
                  <a:lnTo>
                    <a:pt x="876247" y="358646"/>
                  </a:lnTo>
                  <a:lnTo>
                    <a:pt x="861549" y="361599"/>
                  </a:lnTo>
                  <a:close/>
                </a:path>
                <a:path w="1174115" h="505459">
                  <a:moveTo>
                    <a:pt x="586956" y="361599"/>
                  </a:moveTo>
                  <a:lnTo>
                    <a:pt x="572260" y="358646"/>
                  </a:lnTo>
                  <a:lnTo>
                    <a:pt x="560254" y="350593"/>
                  </a:lnTo>
                  <a:lnTo>
                    <a:pt x="552156" y="338654"/>
                  </a:lnTo>
                  <a:lnTo>
                    <a:pt x="549186" y="324040"/>
                  </a:lnTo>
                  <a:lnTo>
                    <a:pt x="552156" y="309427"/>
                  </a:lnTo>
                  <a:lnTo>
                    <a:pt x="560254" y="297488"/>
                  </a:lnTo>
                  <a:lnTo>
                    <a:pt x="572260" y="289436"/>
                  </a:lnTo>
                  <a:lnTo>
                    <a:pt x="586956" y="286483"/>
                  </a:lnTo>
                  <a:lnTo>
                    <a:pt x="601654" y="289436"/>
                  </a:lnTo>
                  <a:lnTo>
                    <a:pt x="613661" y="297488"/>
                  </a:lnTo>
                  <a:lnTo>
                    <a:pt x="621759" y="309427"/>
                  </a:lnTo>
                  <a:lnTo>
                    <a:pt x="624729" y="324040"/>
                  </a:lnTo>
                  <a:lnTo>
                    <a:pt x="621759" y="338654"/>
                  </a:lnTo>
                  <a:lnTo>
                    <a:pt x="613661" y="350593"/>
                  </a:lnTo>
                  <a:lnTo>
                    <a:pt x="601654" y="358646"/>
                  </a:lnTo>
                  <a:lnTo>
                    <a:pt x="586956" y="361599"/>
                  </a:lnTo>
                  <a:close/>
                </a:path>
                <a:path w="1174115" h="505459">
                  <a:moveTo>
                    <a:pt x="37772" y="361599"/>
                  </a:moveTo>
                  <a:lnTo>
                    <a:pt x="23075" y="358646"/>
                  </a:lnTo>
                  <a:lnTo>
                    <a:pt x="11068" y="350593"/>
                  </a:lnTo>
                  <a:lnTo>
                    <a:pt x="2970" y="338654"/>
                  </a:lnTo>
                  <a:lnTo>
                    <a:pt x="0" y="324040"/>
                  </a:lnTo>
                  <a:lnTo>
                    <a:pt x="2970" y="309427"/>
                  </a:lnTo>
                  <a:lnTo>
                    <a:pt x="11068" y="297488"/>
                  </a:lnTo>
                  <a:lnTo>
                    <a:pt x="23075" y="289436"/>
                  </a:lnTo>
                  <a:lnTo>
                    <a:pt x="37772" y="286483"/>
                  </a:lnTo>
                  <a:lnTo>
                    <a:pt x="52468" y="289436"/>
                  </a:lnTo>
                  <a:lnTo>
                    <a:pt x="64475" y="297488"/>
                  </a:lnTo>
                  <a:lnTo>
                    <a:pt x="72573" y="309427"/>
                  </a:lnTo>
                  <a:lnTo>
                    <a:pt x="75543" y="324040"/>
                  </a:lnTo>
                  <a:lnTo>
                    <a:pt x="72573" y="338654"/>
                  </a:lnTo>
                  <a:lnTo>
                    <a:pt x="64475" y="350593"/>
                  </a:lnTo>
                  <a:lnTo>
                    <a:pt x="52468" y="358646"/>
                  </a:lnTo>
                  <a:lnTo>
                    <a:pt x="37772" y="361599"/>
                  </a:lnTo>
                  <a:close/>
                </a:path>
                <a:path w="1174115" h="505459">
                  <a:moveTo>
                    <a:pt x="312363" y="361599"/>
                  </a:moveTo>
                  <a:lnTo>
                    <a:pt x="297667" y="358646"/>
                  </a:lnTo>
                  <a:lnTo>
                    <a:pt x="285661" y="350593"/>
                  </a:lnTo>
                  <a:lnTo>
                    <a:pt x="277563" y="338654"/>
                  </a:lnTo>
                  <a:lnTo>
                    <a:pt x="274592" y="324040"/>
                  </a:lnTo>
                  <a:lnTo>
                    <a:pt x="277563" y="309427"/>
                  </a:lnTo>
                  <a:lnTo>
                    <a:pt x="285661" y="297488"/>
                  </a:lnTo>
                  <a:lnTo>
                    <a:pt x="297667" y="289436"/>
                  </a:lnTo>
                  <a:lnTo>
                    <a:pt x="312363" y="286483"/>
                  </a:lnTo>
                  <a:lnTo>
                    <a:pt x="327060" y="289436"/>
                  </a:lnTo>
                  <a:lnTo>
                    <a:pt x="339068" y="297488"/>
                  </a:lnTo>
                  <a:lnTo>
                    <a:pt x="347166" y="309427"/>
                  </a:lnTo>
                  <a:lnTo>
                    <a:pt x="350136" y="324040"/>
                  </a:lnTo>
                  <a:lnTo>
                    <a:pt x="347166" y="338654"/>
                  </a:lnTo>
                  <a:lnTo>
                    <a:pt x="339068" y="350593"/>
                  </a:lnTo>
                  <a:lnTo>
                    <a:pt x="327060" y="358646"/>
                  </a:lnTo>
                  <a:lnTo>
                    <a:pt x="312363" y="361599"/>
                  </a:lnTo>
                  <a:close/>
                </a:path>
                <a:path w="1174115" h="505459">
                  <a:moveTo>
                    <a:pt x="312363" y="218357"/>
                  </a:moveTo>
                  <a:lnTo>
                    <a:pt x="297667" y="215404"/>
                  </a:lnTo>
                  <a:lnTo>
                    <a:pt x="285661" y="207352"/>
                  </a:lnTo>
                  <a:lnTo>
                    <a:pt x="277563" y="195412"/>
                  </a:lnTo>
                  <a:lnTo>
                    <a:pt x="274592" y="180798"/>
                  </a:lnTo>
                  <a:lnTo>
                    <a:pt x="277563" y="166185"/>
                  </a:lnTo>
                  <a:lnTo>
                    <a:pt x="285661" y="154247"/>
                  </a:lnTo>
                  <a:lnTo>
                    <a:pt x="297667" y="146195"/>
                  </a:lnTo>
                  <a:lnTo>
                    <a:pt x="312363" y="143241"/>
                  </a:lnTo>
                  <a:lnTo>
                    <a:pt x="327060" y="146195"/>
                  </a:lnTo>
                  <a:lnTo>
                    <a:pt x="339068" y="154247"/>
                  </a:lnTo>
                  <a:lnTo>
                    <a:pt x="347166" y="166185"/>
                  </a:lnTo>
                  <a:lnTo>
                    <a:pt x="350136" y="180798"/>
                  </a:lnTo>
                  <a:lnTo>
                    <a:pt x="347166" y="195412"/>
                  </a:lnTo>
                  <a:lnTo>
                    <a:pt x="339068" y="207352"/>
                  </a:lnTo>
                  <a:lnTo>
                    <a:pt x="327060" y="215404"/>
                  </a:lnTo>
                  <a:lnTo>
                    <a:pt x="312363" y="218357"/>
                  </a:lnTo>
                  <a:close/>
                </a:path>
                <a:path w="1174115" h="505459">
                  <a:moveTo>
                    <a:pt x="37772" y="218357"/>
                  </a:moveTo>
                  <a:lnTo>
                    <a:pt x="23075" y="215404"/>
                  </a:lnTo>
                  <a:lnTo>
                    <a:pt x="11068" y="207352"/>
                  </a:lnTo>
                  <a:lnTo>
                    <a:pt x="2970" y="195412"/>
                  </a:lnTo>
                  <a:lnTo>
                    <a:pt x="0" y="180798"/>
                  </a:lnTo>
                  <a:lnTo>
                    <a:pt x="2970" y="166185"/>
                  </a:lnTo>
                  <a:lnTo>
                    <a:pt x="11068" y="154247"/>
                  </a:lnTo>
                  <a:lnTo>
                    <a:pt x="23075" y="146195"/>
                  </a:lnTo>
                  <a:lnTo>
                    <a:pt x="37772" y="143241"/>
                  </a:lnTo>
                  <a:lnTo>
                    <a:pt x="52468" y="146195"/>
                  </a:lnTo>
                  <a:lnTo>
                    <a:pt x="64475" y="154247"/>
                  </a:lnTo>
                  <a:lnTo>
                    <a:pt x="72573" y="166185"/>
                  </a:lnTo>
                  <a:lnTo>
                    <a:pt x="75543" y="180798"/>
                  </a:lnTo>
                  <a:lnTo>
                    <a:pt x="72573" y="195412"/>
                  </a:lnTo>
                  <a:lnTo>
                    <a:pt x="64475" y="207352"/>
                  </a:lnTo>
                  <a:lnTo>
                    <a:pt x="52468" y="215404"/>
                  </a:lnTo>
                  <a:lnTo>
                    <a:pt x="37772" y="218357"/>
                  </a:lnTo>
                  <a:close/>
                </a:path>
                <a:path w="1174115" h="505459">
                  <a:moveTo>
                    <a:pt x="586956" y="218357"/>
                  </a:moveTo>
                  <a:lnTo>
                    <a:pt x="572260" y="215404"/>
                  </a:lnTo>
                  <a:lnTo>
                    <a:pt x="560254" y="207352"/>
                  </a:lnTo>
                  <a:lnTo>
                    <a:pt x="552156" y="195412"/>
                  </a:lnTo>
                  <a:lnTo>
                    <a:pt x="549186" y="180798"/>
                  </a:lnTo>
                  <a:lnTo>
                    <a:pt x="552156" y="166185"/>
                  </a:lnTo>
                  <a:lnTo>
                    <a:pt x="560254" y="154247"/>
                  </a:lnTo>
                  <a:lnTo>
                    <a:pt x="572260" y="146195"/>
                  </a:lnTo>
                  <a:lnTo>
                    <a:pt x="586956" y="143241"/>
                  </a:lnTo>
                  <a:lnTo>
                    <a:pt x="601654" y="146195"/>
                  </a:lnTo>
                  <a:lnTo>
                    <a:pt x="613661" y="154247"/>
                  </a:lnTo>
                  <a:lnTo>
                    <a:pt x="621759" y="166185"/>
                  </a:lnTo>
                  <a:lnTo>
                    <a:pt x="624729" y="180798"/>
                  </a:lnTo>
                  <a:lnTo>
                    <a:pt x="621759" y="195412"/>
                  </a:lnTo>
                  <a:lnTo>
                    <a:pt x="613661" y="207352"/>
                  </a:lnTo>
                  <a:lnTo>
                    <a:pt x="601654" y="215404"/>
                  </a:lnTo>
                  <a:lnTo>
                    <a:pt x="586956" y="218357"/>
                  </a:lnTo>
                  <a:close/>
                </a:path>
                <a:path w="1174115" h="505459">
                  <a:moveTo>
                    <a:pt x="861549" y="218357"/>
                  </a:moveTo>
                  <a:lnTo>
                    <a:pt x="846853" y="215404"/>
                  </a:lnTo>
                  <a:lnTo>
                    <a:pt x="834847" y="207352"/>
                  </a:lnTo>
                  <a:lnTo>
                    <a:pt x="826749" y="195412"/>
                  </a:lnTo>
                  <a:lnTo>
                    <a:pt x="823779" y="180798"/>
                  </a:lnTo>
                  <a:lnTo>
                    <a:pt x="826749" y="166185"/>
                  </a:lnTo>
                  <a:lnTo>
                    <a:pt x="834847" y="154247"/>
                  </a:lnTo>
                  <a:lnTo>
                    <a:pt x="846853" y="146195"/>
                  </a:lnTo>
                  <a:lnTo>
                    <a:pt x="861549" y="143241"/>
                  </a:lnTo>
                  <a:lnTo>
                    <a:pt x="876247" y="146195"/>
                  </a:lnTo>
                  <a:lnTo>
                    <a:pt x="888254" y="154247"/>
                  </a:lnTo>
                  <a:lnTo>
                    <a:pt x="896352" y="166185"/>
                  </a:lnTo>
                  <a:lnTo>
                    <a:pt x="899322" y="180798"/>
                  </a:lnTo>
                  <a:lnTo>
                    <a:pt x="896352" y="195412"/>
                  </a:lnTo>
                  <a:lnTo>
                    <a:pt x="888254" y="207352"/>
                  </a:lnTo>
                  <a:lnTo>
                    <a:pt x="876247" y="215404"/>
                  </a:lnTo>
                  <a:lnTo>
                    <a:pt x="861549" y="218357"/>
                  </a:lnTo>
                  <a:close/>
                </a:path>
                <a:path w="1174115" h="505459">
                  <a:moveTo>
                    <a:pt x="1136142" y="218357"/>
                  </a:moveTo>
                  <a:lnTo>
                    <a:pt x="1121446" y="215404"/>
                  </a:lnTo>
                  <a:lnTo>
                    <a:pt x="1109439" y="207352"/>
                  </a:lnTo>
                  <a:lnTo>
                    <a:pt x="1101340" y="195412"/>
                  </a:lnTo>
                  <a:lnTo>
                    <a:pt x="1098369" y="180798"/>
                  </a:lnTo>
                  <a:lnTo>
                    <a:pt x="1101340" y="166185"/>
                  </a:lnTo>
                  <a:lnTo>
                    <a:pt x="1109439" y="154247"/>
                  </a:lnTo>
                  <a:lnTo>
                    <a:pt x="1121446" y="146195"/>
                  </a:lnTo>
                  <a:lnTo>
                    <a:pt x="1136142" y="143241"/>
                  </a:lnTo>
                  <a:lnTo>
                    <a:pt x="1150839" y="146195"/>
                  </a:lnTo>
                  <a:lnTo>
                    <a:pt x="1162846" y="154247"/>
                  </a:lnTo>
                  <a:lnTo>
                    <a:pt x="1170945" y="166185"/>
                  </a:lnTo>
                  <a:lnTo>
                    <a:pt x="1173915" y="180798"/>
                  </a:lnTo>
                  <a:lnTo>
                    <a:pt x="1170945" y="195412"/>
                  </a:lnTo>
                  <a:lnTo>
                    <a:pt x="1162846" y="207352"/>
                  </a:lnTo>
                  <a:lnTo>
                    <a:pt x="1150839" y="215404"/>
                  </a:lnTo>
                  <a:lnTo>
                    <a:pt x="1136142" y="218357"/>
                  </a:lnTo>
                  <a:close/>
                </a:path>
                <a:path w="1174115" h="505459">
                  <a:moveTo>
                    <a:pt x="586956" y="75116"/>
                  </a:moveTo>
                  <a:lnTo>
                    <a:pt x="572260" y="72162"/>
                  </a:lnTo>
                  <a:lnTo>
                    <a:pt x="560254" y="64110"/>
                  </a:lnTo>
                  <a:lnTo>
                    <a:pt x="552156" y="52171"/>
                  </a:lnTo>
                  <a:lnTo>
                    <a:pt x="549186" y="37556"/>
                  </a:lnTo>
                  <a:lnTo>
                    <a:pt x="552156" y="22944"/>
                  </a:lnTo>
                  <a:lnTo>
                    <a:pt x="560254" y="11005"/>
                  </a:lnTo>
                  <a:lnTo>
                    <a:pt x="572260" y="2953"/>
                  </a:lnTo>
                  <a:lnTo>
                    <a:pt x="586956" y="0"/>
                  </a:lnTo>
                  <a:lnTo>
                    <a:pt x="601654" y="2953"/>
                  </a:lnTo>
                  <a:lnTo>
                    <a:pt x="613661" y="11005"/>
                  </a:lnTo>
                  <a:lnTo>
                    <a:pt x="621759" y="22944"/>
                  </a:lnTo>
                  <a:lnTo>
                    <a:pt x="624729" y="37556"/>
                  </a:lnTo>
                  <a:lnTo>
                    <a:pt x="621759" y="52171"/>
                  </a:lnTo>
                  <a:lnTo>
                    <a:pt x="613661" y="64110"/>
                  </a:lnTo>
                  <a:lnTo>
                    <a:pt x="601654" y="72162"/>
                  </a:lnTo>
                  <a:lnTo>
                    <a:pt x="586956" y="75116"/>
                  </a:lnTo>
                  <a:close/>
                </a:path>
                <a:path w="1174115" h="505459">
                  <a:moveTo>
                    <a:pt x="37772" y="75116"/>
                  </a:moveTo>
                  <a:lnTo>
                    <a:pt x="23075" y="72162"/>
                  </a:lnTo>
                  <a:lnTo>
                    <a:pt x="11068" y="64110"/>
                  </a:lnTo>
                  <a:lnTo>
                    <a:pt x="2970" y="52171"/>
                  </a:lnTo>
                  <a:lnTo>
                    <a:pt x="0" y="37556"/>
                  </a:lnTo>
                  <a:lnTo>
                    <a:pt x="2970" y="22944"/>
                  </a:lnTo>
                  <a:lnTo>
                    <a:pt x="11068" y="11005"/>
                  </a:lnTo>
                  <a:lnTo>
                    <a:pt x="23075" y="2953"/>
                  </a:lnTo>
                  <a:lnTo>
                    <a:pt x="37772" y="0"/>
                  </a:lnTo>
                  <a:lnTo>
                    <a:pt x="52468" y="2953"/>
                  </a:lnTo>
                  <a:lnTo>
                    <a:pt x="64475" y="11005"/>
                  </a:lnTo>
                  <a:lnTo>
                    <a:pt x="72573" y="22944"/>
                  </a:lnTo>
                  <a:lnTo>
                    <a:pt x="75543" y="37556"/>
                  </a:lnTo>
                  <a:lnTo>
                    <a:pt x="72573" y="52171"/>
                  </a:lnTo>
                  <a:lnTo>
                    <a:pt x="64475" y="64110"/>
                  </a:lnTo>
                  <a:lnTo>
                    <a:pt x="52468" y="72162"/>
                  </a:lnTo>
                  <a:lnTo>
                    <a:pt x="37772" y="75116"/>
                  </a:lnTo>
                  <a:close/>
                </a:path>
                <a:path w="1174115" h="505459">
                  <a:moveTo>
                    <a:pt x="861549" y="75116"/>
                  </a:moveTo>
                  <a:lnTo>
                    <a:pt x="846853" y="72162"/>
                  </a:lnTo>
                  <a:lnTo>
                    <a:pt x="834847" y="64110"/>
                  </a:lnTo>
                  <a:lnTo>
                    <a:pt x="826749" y="52171"/>
                  </a:lnTo>
                  <a:lnTo>
                    <a:pt x="823779" y="37556"/>
                  </a:lnTo>
                  <a:lnTo>
                    <a:pt x="826749" y="22944"/>
                  </a:lnTo>
                  <a:lnTo>
                    <a:pt x="834847" y="11005"/>
                  </a:lnTo>
                  <a:lnTo>
                    <a:pt x="846853" y="2953"/>
                  </a:lnTo>
                  <a:lnTo>
                    <a:pt x="861549" y="0"/>
                  </a:lnTo>
                  <a:lnTo>
                    <a:pt x="876247" y="2953"/>
                  </a:lnTo>
                  <a:lnTo>
                    <a:pt x="888254" y="11005"/>
                  </a:lnTo>
                  <a:lnTo>
                    <a:pt x="896352" y="22944"/>
                  </a:lnTo>
                  <a:lnTo>
                    <a:pt x="899322" y="37556"/>
                  </a:lnTo>
                  <a:lnTo>
                    <a:pt x="896352" y="52171"/>
                  </a:lnTo>
                  <a:lnTo>
                    <a:pt x="888254" y="64110"/>
                  </a:lnTo>
                  <a:lnTo>
                    <a:pt x="876247" y="72162"/>
                  </a:lnTo>
                  <a:lnTo>
                    <a:pt x="861549" y="75116"/>
                  </a:lnTo>
                  <a:close/>
                </a:path>
                <a:path w="1174115" h="505459">
                  <a:moveTo>
                    <a:pt x="1136142" y="75116"/>
                  </a:moveTo>
                  <a:lnTo>
                    <a:pt x="1121446" y="72162"/>
                  </a:lnTo>
                  <a:lnTo>
                    <a:pt x="1109439" y="64110"/>
                  </a:lnTo>
                  <a:lnTo>
                    <a:pt x="1101340" y="52171"/>
                  </a:lnTo>
                  <a:lnTo>
                    <a:pt x="1098369" y="37556"/>
                  </a:lnTo>
                  <a:lnTo>
                    <a:pt x="1101340" y="22944"/>
                  </a:lnTo>
                  <a:lnTo>
                    <a:pt x="1109439" y="11005"/>
                  </a:lnTo>
                  <a:lnTo>
                    <a:pt x="1121446" y="2953"/>
                  </a:lnTo>
                  <a:lnTo>
                    <a:pt x="1136142" y="0"/>
                  </a:lnTo>
                  <a:lnTo>
                    <a:pt x="1150839" y="2953"/>
                  </a:lnTo>
                  <a:lnTo>
                    <a:pt x="1162846" y="11005"/>
                  </a:lnTo>
                  <a:lnTo>
                    <a:pt x="1170945" y="22944"/>
                  </a:lnTo>
                  <a:lnTo>
                    <a:pt x="1173915" y="37556"/>
                  </a:lnTo>
                  <a:lnTo>
                    <a:pt x="1170945" y="52171"/>
                  </a:lnTo>
                  <a:lnTo>
                    <a:pt x="1162846" y="64110"/>
                  </a:lnTo>
                  <a:lnTo>
                    <a:pt x="1150839" y="72162"/>
                  </a:lnTo>
                  <a:lnTo>
                    <a:pt x="1136142" y="75116"/>
                  </a:lnTo>
                  <a:close/>
                </a:path>
                <a:path w="1174115" h="505459">
                  <a:moveTo>
                    <a:pt x="312363" y="75116"/>
                  </a:moveTo>
                  <a:lnTo>
                    <a:pt x="297667" y="72162"/>
                  </a:lnTo>
                  <a:lnTo>
                    <a:pt x="285661" y="64110"/>
                  </a:lnTo>
                  <a:lnTo>
                    <a:pt x="277563" y="52171"/>
                  </a:lnTo>
                  <a:lnTo>
                    <a:pt x="274592" y="37556"/>
                  </a:lnTo>
                  <a:lnTo>
                    <a:pt x="277563" y="22944"/>
                  </a:lnTo>
                  <a:lnTo>
                    <a:pt x="285661" y="11005"/>
                  </a:lnTo>
                  <a:lnTo>
                    <a:pt x="297667" y="2953"/>
                  </a:lnTo>
                  <a:lnTo>
                    <a:pt x="312363" y="0"/>
                  </a:lnTo>
                  <a:lnTo>
                    <a:pt x="327060" y="2953"/>
                  </a:lnTo>
                  <a:lnTo>
                    <a:pt x="339068" y="11005"/>
                  </a:lnTo>
                  <a:lnTo>
                    <a:pt x="347166" y="22944"/>
                  </a:lnTo>
                  <a:lnTo>
                    <a:pt x="350136" y="37556"/>
                  </a:lnTo>
                  <a:lnTo>
                    <a:pt x="347166" y="52171"/>
                  </a:lnTo>
                  <a:lnTo>
                    <a:pt x="339068" y="64110"/>
                  </a:lnTo>
                  <a:lnTo>
                    <a:pt x="327060" y="72162"/>
                  </a:lnTo>
                  <a:lnTo>
                    <a:pt x="312363" y="75116"/>
                  </a:lnTo>
                  <a:close/>
                </a:path>
              </a:pathLst>
            </a:custGeom>
            <a:solidFill>
              <a:srgbClr val="87CDEB"/>
            </a:solidFill>
          </p:spPr>
          <p:txBody>
            <a:bodyPr wrap="square" lIns="0" tIns="0" rIns="0" bIns="0" rtlCol="0"/>
            <a:lstStyle/>
            <a:p/>
          </p:txBody>
        </p:sp>
        <p:sp>
          <p:nvSpPr>
            <p:cNvPr id="6" name="object 6"/>
            <p:cNvSpPr/>
            <p:nvPr/>
          </p:nvSpPr>
          <p:spPr>
            <a:xfrm>
              <a:off x="1707209" y="0"/>
              <a:ext cx="15189835" cy="1028700"/>
            </a:xfrm>
            <a:custGeom>
              <a:avLst/>
              <a:gdLst/>
              <a:ahLst/>
              <a:cxnLst/>
              <a:rect l="l" t="t" r="r" b="b"/>
              <a:pathLst>
                <a:path w="15189835" h="1028700">
                  <a:moveTo>
                    <a:pt x="14705120" y="1028700"/>
                  </a:moveTo>
                  <a:lnTo>
                    <a:pt x="485775" y="1028700"/>
                  </a:lnTo>
                  <a:lnTo>
                    <a:pt x="437762" y="1026322"/>
                  </a:lnTo>
                  <a:lnTo>
                    <a:pt x="390562" y="1019279"/>
                  </a:lnTo>
                  <a:lnTo>
                    <a:pt x="344494" y="1007702"/>
                  </a:lnTo>
                  <a:lnTo>
                    <a:pt x="299877" y="991722"/>
                  </a:lnTo>
                  <a:lnTo>
                    <a:pt x="257028" y="971472"/>
                  </a:lnTo>
                  <a:lnTo>
                    <a:pt x="216266" y="947084"/>
                  </a:lnTo>
                  <a:lnTo>
                    <a:pt x="177911" y="918689"/>
                  </a:lnTo>
                  <a:lnTo>
                    <a:pt x="142280" y="886419"/>
                  </a:lnTo>
                  <a:lnTo>
                    <a:pt x="110010" y="850788"/>
                  </a:lnTo>
                  <a:lnTo>
                    <a:pt x="81615" y="812433"/>
                  </a:lnTo>
                  <a:lnTo>
                    <a:pt x="57227" y="771671"/>
                  </a:lnTo>
                  <a:lnTo>
                    <a:pt x="36977" y="728823"/>
                  </a:lnTo>
                  <a:lnTo>
                    <a:pt x="20997" y="684205"/>
                  </a:lnTo>
                  <a:lnTo>
                    <a:pt x="9420" y="638137"/>
                  </a:lnTo>
                  <a:lnTo>
                    <a:pt x="2377" y="590937"/>
                  </a:lnTo>
                  <a:lnTo>
                    <a:pt x="0" y="542924"/>
                  </a:lnTo>
                  <a:lnTo>
                    <a:pt x="0" y="485774"/>
                  </a:lnTo>
                  <a:lnTo>
                    <a:pt x="2377" y="437762"/>
                  </a:lnTo>
                  <a:lnTo>
                    <a:pt x="9420" y="390562"/>
                  </a:lnTo>
                  <a:lnTo>
                    <a:pt x="20997" y="344494"/>
                  </a:lnTo>
                  <a:lnTo>
                    <a:pt x="36977" y="299876"/>
                  </a:lnTo>
                  <a:lnTo>
                    <a:pt x="57227" y="257028"/>
                  </a:lnTo>
                  <a:lnTo>
                    <a:pt x="81615" y="216266"/>
                  </a:lnTo>
                  <a:lnTo>
                    <a:pt x="110010" y="177911"/>
                  </a:lnTo>
                  <a:lnTo>
                    <a:pt x="142280" y="142280"/>
                  </a:lnTo>
                  <a:lnTo>
                    <a:pt x="177911" y="110010"/>
                  </a:lnTo>
                  <a:lnTo>
                    <a:pt x="216266" y="81615"/>
                  </a:lnTo>
                  <a:lnTo>
                    <a:pt x="257028" y="57227"/>
                  </a:lnTo>
                  <a:lnTo>
                    <a:pt x="299877" y="36977"/>
                  </a:lnTo>
                  <a:lnTo>
                    <a:pt x="344494" y="20997"/>
                  </a:lnTo>
                  <a:lnTo>
                    <a:pt x="390562" y="9420"/>
                  </a:lnTo>
                  <a:lnTo>
                    <a:pt x="437762" y="2377"/>
                  </a:lnTo>
                  <a:lnTo>
                    <a:pt x="485775" y="0"/>
                  </a:lnTo>
                  <a:lnTo>
                    <a:pt x="14705120" y="0"/>
                  </a:lnTo>
                  <a:lnTo>
                    <a:pt x="14753133" y="2377"/>
                  </a:lnTo>
                  <a:lnTo>
                    <a:pt x="14800333" y="9420"/>
                  </a:lnTo>
                  <a:lnTo>
                    <a:pt x="14846401" y="20997"/>
                  </a:lnTo>
                  <a:lnTo>
                    <a:pt x="14891018" y="36977"/>
                  </a:lnTo>
                  <a:lnTo>
                    <a:pt x="14933867" y="57227"/>
                  </a:lnTo>
                  <a:lnTo>
                    <a:pt x="14974629" y="81615"/>
                  </a:lnTo>
                  <a:lnTo>
                    <a:pt x="15012984" y="110010"/>
                  </a:lnTo>
                  <a:lnTo>
                    <a:pt x="15048615" y="142280"/>
                  </a:lnTo>
                  <a:lnTo>
                    <a:pt x="15080885" y="177911"/>
                  </a:lnTo>
                  <a:lnTo>
                    <a:pt x="15109280" y="216266"/>
                  </a:lnTo>
                  <a:lnTo>
                    <a:pt x="15133668" y="257028"/>
                  </a:lnTo>
                  <a:lnTo>
                    <a:pt x="15153918" y="299876"/>
                  </a:lnTo>
                  <a:lnTo>
                    <a:pt x="15169898" y="344494"/>
                  </a:lnTo>
                  <a:lnTo>
                    <a:pt x="15181476" y="390562"/>
                  </a:lnTo>
                  <a:lnTo>
                    <a:pt x="15188519" y="437762"/>
                  </a:lnTo>
                  <a:lnTo>
                    <a:pt x="15189398" y="455516"/>
                  </a:lnTo>
                  <a:lnTo>
                    <a:pt x="15189398" y="573183"/>
                  </a:lnTo>
                  <a:lnTo>
                    <a:pt x="15181476" y="638137"/>
                  </a:lnTo>
                  <a:lnTo>
                    <a:pt x="15169898" y="684205"/>
                  </a:lnTo>
                  <a:lnTo>
                    <a:pt x="15153918" y="728823"/>
                  </a:lnTo>
                  <a:lnTo>
                    <a:pt x="15133668" y="771671"/>
                  </a:lnTo>
                  <a:lnTo>
                    <a:pt x="15109280" y="812433"/>
                  </a:lnTo>
                  <a:lnTo>
                    <a:pt x="15080885" y="850788"/>
                  </a:lnTo>
                  <a:lnTo>
                    <a:pt x="15048615" y="886419"/>
                  </a:lnTo>
                  <a:lnTo>
                    <a:pt x="15012984" y="918689"/>
                  </a:lnTo>
                  <a:lnTo>
                    <a:pt x="14974629" y="947084"/>
                  </a:lnTo>
                  <a:lnTo>
                    <a:pt x="14933867" y="971472"/>
                  </a:lnTo>
                  <a:lnTo>
                    <a:pt x="14891018" y="991722"/>
                  </a:lnTo>
                  <a:lnTo>
                    <a:pt x="14846401" y="1007702"/>
                  </a:lnTo>
                  <a:lnTo>
                    <a:pt x="14800333" y="1019279"/>
                  </a:lnTo>
                  <a:lnTo>
                    <a:pt x="14753133" y="1026322"/>
                  </a:lnTo>
                  <a:lnTo>
                    <a:pt x="14705120" y="1028700"/>
                  </a:lnTo>
                  <a:close/>
                </a:path>
              </a:pathLst>
            </a:custGeom>
            <a:solidFill>
              <a:srgbClr val="DA6558"/>
            </a:solidFill>
          </p:spPr>
          <p:txBody>
            <a:bodyPr wrap="square" lIns="0" tIns="0" rIns="0" bIns="0" rtlCol="0"/>
            <a:lstStyle/>
            <a:p/>
          </p:txBody>
        </p:sp>
      </p:grpSp>
      <p:sp>
        <p:nvSpPr>
          <p:cNvPr id="7" name="object 7"/>
          <p:cNvSpPr txBox="1">
            <a:spLocks noGrp="1"/>
          </p:cNvSpPr>
          <p:nvPr>
            <p:ph type="title"/>
          </p:nvPr>
        </p:nvSpPr>
        <p:spPr>
          <a:xfrm>
            <a:off x="4988373" y="107982"/>
            <a:ext cx="8628380" cy="589280"/>
          </a:xfrm>
          <a:prstGeom prst="rect">
            <a:avLst/>
          </a:prstGeom>
        </p:spPr>
        <p:txBody>
          <a:bodyPr vert="horz" wrap="square" lIns="0" tIns="12700" rIns="0" bIns="0" rtlCol="0">
            <a:spAutoFit/>
          </a:bodyPr>
          <a:lstStyle/>
          <a:p>
            <a:pPr marL="12700">
              <a:lnSpc>
                <a:spcPct val="100000"/>
              </a:lnSpc>
              <a:spcBef>
                <a:spcPts val="100"/>
              </a:spcBef>
            </a:pPr>
            <a:r>
              <a:rPr sz="3700" spc="55" dirty="0">
                <a:solidFill>
                  <a:srgbClr val="FBFBFB"/>
                </a:solidFill>
                <a:latin typeface="Verdana" panose="020B0604030504040204"/>
                <a:cs typeface="Verdana" panose="020B0604030504040204"/>
              </a:rPr>
              <a:t>Find</a:t>
            </a:r>
            <a:r>
              <a:rPr sz="3700" spc="-345" dirty="0">
                <a:solidFill>
                  <a:srgbClr val="FBFBFB"/>
                </a:solidFill>
                <a:latin typeface="Verdana" panose="020B0604030504040204"/>
                <a:cs typeface="Verdana" panose="020B0604030504040204"/>
              </a:rPr>
              <a:t> </a:t>
            </a:r>
            <a:r>
              <a:rPr sz="3700" dirty="0">
                <a:solidFill>
                  <a:srgbClr val="FBFBFB"/>
                </a:solidFill>
                <a:latin typeface="Verdana" panose="020B0604030504040204"/>
                <a:cs typeface="Verdana" panose="020B0604030504040204"/>
              </a:rPr>
              <a:t>Mean,</a:t>
            </a:r>
            <a:r>
              <a:rPr sz="3700" spc="-340" dirty="0">
                <a:solidFill>
                  <a:srgbClr val="FBFBFB"/>
                </a:solidFill>
                <a:latin typeface="Verdana" panose="020B0604030504040204"/>
                <a:cs typeface="Verdana" panose="020B0604030504040204"/>
              </a:rPr>
              <a:t> </a:t>
            </a:r>
            <a:r>
              <a:rPr sz="3700" spc="55" dirty="0">
                <a:solidFill>
                  <a:srgbClr val="FBFBFB"/>
                </a:solidFill>
                <a:latin typeface="Verdana" panose="020B0604030504040204"/>
                <a:cs typeface="Verdana" panose="020B0604030504040204"/>
              </a:rPr>
              <a:t>Median,</a:t>
            </a:r>
            <a:r>
              <a:rPr sz="3700" spc="-340" dirty="0">
                <a:solidFill>
                  <a:srgbClr val="FBFBFB"/>
                </a:solidFill>
                <a:latin typeface="Verdana" panose="020B0604030504040204"/>
                <a:cs typeface="Verdana" panose="020B0604030504040204"/>
              </a:rPr>
              <a:t> </a:t>
            </a:r>
            <a:r>
              <a:rPr sz="3700" spc="125" dirty="0">
                <a:solidFill>
                  <a:srgbClr val="FBFBFB"/>
                </a:solidFill>
                <a:latin typeface="Verdana" panose="020B0604030504040204"/>
                <a:cs typeface="Verdana" panose="020B0604030504040204"/>
              </a:rPr>
              <a:t>and</a:t>
            </a:r>
            <a:r>
              <a:rPr sz="3700" spc="-340" dirty="0">
                <a:solidFill>
                  <a:srgbClr val="FBFBFB"/>
                </a:solidFill>
                <a:latin typeface="Verdana" panose="020B0604030504040204"/>
                <a:cs typeface="Verdana" panose="020B0604030504040204"/>
              </a:rPr>
              <a:t> </a:t>
            </a:r>
            <a:r>
              <a:rPr sz="3700" spc="190" dirty="0">
                <a:solidFill>
                  <a:srgbClr val="FBFBFB"/>
                </a:solidFill>
                <a:latin typeface="Verdana" panose="020B0604030504040204"/>
                <a:cs typeface="Verdana" panose="020B0604030504040204"/>
              </a:rPr>
              <a:t>Mode</a:t>
            </a:r>
            <a:r>
              <a:rPr sz="3700" spc="-340" dirty="0">
                <a:solidFill>
                  <a:srgbClr val="FBFBFB"/>
                </a:solidFill>
                <a:latin typeface="Verdana" panose="020B0604030504040204"/>
                <a:cs typeface="Verdana" panose="020B0604030504040204"/>
              </a:rPr>
              <a:t> </a:t>
            </a:r>
            <a:r>
              <a:rPr sz="3700" spc="-10" dirty="0">
                <a:solidFill>
                  <a:srgbClr val="FBFBFB"/>
                </a:solidFill>
                <a:latin typeface="Verdana" panose="020B0604030504040204"/>
                <a:cs typeface="Verdana" panose="020B0604030504040204"/>
              </a:rPr>
              <a:t>(Age)</a:t>
            </a:r>
            <a:endParaRPr sz="3700">
              <a:latin typeface="Verdana" panose="020B0604030504040204"/>
              <a:cs typeface="Verdana" panose="020B0604030504040204"/>
            </a:endParaRPr>
          </a:p>
        </p:txBody>
      </p:sp>
      <p:pic>
        <p:nvPicPr>
          <p:cNvPr id="8" name="object 8"/>
          <p:cNvPicPr/>
          <p:nvPr/>
        </p:nvPicPr>
        <p:blipFill>
          <a:blip r:embed="rId1" cstate="print"/>
          <a:stretch>
            <a:fillRect/>
          </a:stretch>
        </p:blipFill>
        <p:spPr>
          <a:xfrm>
            <a:off x="76200" y="1104900"/>
            <a:ext cx="7287895" cy="4906010"/>
          </a:xfrm>
          <a:prstGeom prst="rect">
            <a:avLst/>
          </a:prstGeom>
        </p:spPr>
      </p:pic>
      <p:sp>
        <p:nvSpPr>
          <p:cNvPr id="9" name="Text Box 8"/>
          <p:cNvSpPr txBox="1"/>
          <p:nvPr/>
        </p:nvSpPr>
        <p:spPr>
          <a:xfrm>
            <a:off x="7386320" y="1703705"/>
            <a:ext cx="8377555" cy="3219450"/>
          </a:xfrm>
          <a:prstGeom prst="rect">
            <a:avLst/>
          </a:prstGeom>
          <a:noFill/>
        </p:spPr>
        <p:txBody>
          <a:bodyPr wrap="square" rtlCol="0">
            <a:noAutofit/>
          </a:bodyPr>
          <a:p>
            <a:r>
              <a:rPr lang="en-US"/>
              <a:t>              </a:t>
            </a:r>
            <a:r>
              <a:rPr lang="en-US">
                <a:latin typeface="Arial Black" panose="020B0A04020102020204" charset="0"/>
                <a:cs typeface="Arial Black" panose="020B0A04020102020204" charset="0"/>
              </a:rPr>
              <a:t>     </a:t>
            </a:r>
            <a:r>
              <a:rPr lang="en-US" sz="4400">
                <a:latin typeface="Arial Black" panose="020B0A04020102020204" charset="0"/>
                <a:cs typeface="Arial Black" panose="020B0A04020102020204" charset="0"/>
              </a:rPr>
              <a:t>    </a:t>
            </a:r>
            <a:r>
              <a:rPr lang="en-US" sz="4400" u="sng">
                <a:latin typeface="Arial Black" panose="020B0A04020102020204" charset="0"/>
                <a:cs typeface="Arial Black" panose="020B0A04020102020204" charset="0"/>
              </a:rPr>
              <a:t>Interpretation </a:t>
            </a:r>
            <a:r>
              <a:rPr lang="en-US" sz="4400">
                <a:latin typeface="Arial Black" panose="020B0A04020102020204" charset="0"/>
                <a:cs typeface="Arial Black" panose="020B0A04020102020204" charset="0"/>
              </a:rPr>
              <a:t> </a:t>
            </a:r>
            <a:endParaRPr lang="en-US" sz="4400">
              <a:latin typeface="Arial Black" panose="020B0A04020102020204" charset="0"/>
              <a:cs typeface="Arial Black" panose="020B0A04020102020204" charset="0"/>
            </a:endParaRPr>
          </a:p>
          <a:p>
            <a:pPr marL="742950" indent="-742950">
              <a:buAutoNum type="arabicPeriod"/>
            </a:pPr>
            <a:r>
              <a:rPr lang="en-US" altLang="en-US" sz="2400" b="1">
                <a:latin typeface="Arial" panose="020B0604020202020204" pitchFamily="34" charset="0"/>
                <a:cs typeface="Arial" panose="020B0604020202020204" pitchFamily="34" charset="0"/>
              </a:rPr>
              <a:t>Mean Age</a:t>
            </a:r>
            <a:r>
              <a:rPr lang="en-US" altLang="en-US" sz="2400">
                <a:latin typeface="Arial" panose="020B0604020202020204" pitchFamily="34" charset="0"/>
                <a:cs typeface="Arial" panose="020B0604020202020204" pitchFamily="34" charset="0"/>
              </a:rPr>
              <a:t>: The average age in the dataset is approximately 43.79 years.</a:t>
            </a:r>
            <a:r>
              <a:rPr lang="en-US" sz="2400">
                <a:latin typeface="Arial" panose="020B0604020202020204" pitchFamily="34" charset="0"/>
                <a:cs typeface="Arial" panose="020B0604020202020204" pitchFamily="34" charset="0"/>
              </a:rPr>
              <a:t> </a:t>
            </a:r>
            <a:endParaRPr lang="en-US" sz="2400">
              <a:latin typeface="Arial" panose="020B0604020202020204" pitchFamily="34" charset="0"/>
              <a:cs typeface="Arial" panose="020B0604020202020204" pitchFamily="34" charset="0"/>
            </a:endParaRPr>
          </a:p>
          <a:p>
            <a:pPr marL="742950" indent="-742950">
              <a:buAutoNum type="arabicPeriod"/>
            </a:pPr>
            <a:r>
              <a:rPr lang="en-US" altLang="en-US" sz="2400" b="1">
                <a:latin typeface="Arial" panose="020B0604020202020204" pitchFamily="34" charset="0"/>
                <a:cs typeface="Arial" panose="020B0604020202020204" pitchFamily="34" charset="0"/>
              </a:rPr>
              <a:t>Median Age:</a:t>
            </a:r>
            <a:r>
              <a:rPr lang="en-US" altLang="en-US" sz="2400">
                <a:latin typeface="Arial" panose="020B0604020202020204" pitchFamily="34" charset="0"/>
                <a:cs typeface="Arial" panose="020B0604020202020204" pitchFamily="34" charset="0"/>
              </a:rPr>
              <a:t> The middle age in the dataset is 44.00 years. This means that half of the individuals are younger than 44, and half are older</a:t>
            </a:r>
            <a:r>
              <a:rPr lang="en-US" sz="2400">
                <a:latin typeface="Arial" panose="020B0604020202020204" pitchFamily="34" charset="0"/>
                <a:cs typeface="Arial" panose="020B0604020202020204" pitchFamily="34" charset="0"/>
              </a:rPr>
              <a:t> </a:t>
            </a:r>
            <a:endParaRPr lang="en-US" sz="2400">
              <a:latin typeface="Arial" panose="020B0604020202020204" pitchFamily="34" charset="0"/>
              <a:cs typeface="Arial" panose="020B0604020202020204" pitchFamily="34" charset="0"/>
            </a:endParaRPr>
          </a:p>
          <a:p>
            <a:pPr marL="742950" indent="-742950">
              <a:buAutoNum type="arabicPeriod"/>
            </a:pPr>
            <a:r>
              <a:rPr lang="en-US" altLang="en-US" sz="2400" b="1">
                <a:latin typeface="Arial" panose="020B0604020202020204" pitchFamily="34" charset="0"/>
                <a:cs typeface="Arial" panose="020B0604020202020204" pitchFamily="34" charset="0"/>
              </a:rPr>
              <a:t>Mode Age: </a:t>
            </a:r>
            <a:r>
              <a:rPr lang="en-US" altLang="en-US" sz="2400">
                <a:latin typeface="Arial" panose="020B0604020202020204" pitchFamily="34" charset="0"/>
                <a:cs typeface="Arial" panose="020B0604020202020204" pitchFamily="34" charset="0"/>
              </a:rPr>
              <a:t>The most frequently occurring age in the dataset is 51.00 years</a:t>
            </a:r>
            <a:r>
              <a:rPr lang="en-US" sz="2400">
                <a:latin typeface="Arial" panose="020B0604020202020204" pitchFamily="34" charset="0"/>
                <a:cs typeface="Arial" panose="020B0604020202020204" pitchFamily="34" charset="0"/>
              </a:rPr>
              <a:t> </a:t>
            </a:r>
            <a:r>
              <a:rPr lang="en-US" sz="2400">
                <a:latin typeface="Arial" panose="020B0604020202020204" pitchFamily="34" charset="0"/>
                <a:cs typeface="Arial" panose="020B0604020202020204" pitchFamily="34" charset="0"/>
              </a:rPr>
              <a:t>               </a:t>
            </a:r>
            <a:endParaRPr lang="en-US" sz="2400">
              <a:latin typeface="Arial" panose="020B0604020202020204" pitchFamily="34" charset="0"/>
              <a:cs typeface="Arial" panose="020B0604020202020204" pitchFamily="34" charset="0"/>
            </a:endParaRPr>
          </a:p>
        </p:txBody>
      </p:sp>
      <p:sp>
        <p:nvSpPr>
          <p:cNvPr id="10" name="Text Box 9"/>
          <p:cNvSpPr txBox="1"/>
          <p:nvPr/>
        </p:nvSpPr>
        <p:spPr>
          <a:xfrm>
            <a:off x="152400" y="5774055"/>
            <a:ext cx="16829405" cy="4239895"/>
          </a:xfrm>
          <a:prstGeom prst="rect">
            <a:avLst/>
          </a:prstGeom>
          <a:noFill/>
        </p:spPr>
        <p:txBody>
          <a:bodyPr wrap="square" rtlCol="0">
            <a:noAutofit/>
          </a:bodyPr>
          <a:p>
            <a:r>
              <a:rPr lang="en-US"/>
              <a:t>                                                                               </a:t>
            </a:r>
            <a:r>
              <a:rPr lang="en-US" u="sng"/>
              <a:t> </a:t>
            </a:r>
            <a:r>
              <a:rPr lang="en-US" sz="4000" u="sng">
                <a:latin typeface="Arial Black" panose="020B0A04020102020204" charset="0"/>
                <a:cs typeface="Arial Black" panose="020B0A04020102020204" charset="0"/>
              </a:rPr>
              <a:t>Business Insights</a:t>
            </a:r>
            <a:endParaRPr lang="en-US" sz="4000" u="sng">
              <a:latin typeface="Arial Black" panose="020B0A04020102020204" charset="0"/>
              <a:cs typeface="Arial Black" panose="020B0A04020102020204" charset="0"/>
            </a:endParaRPr>
          </a:p>
          <a:p>
            <a:endParaRPr lang="en-US" sz="4000" u="sng">
              <a:latin typeface="Arial Black" panose="020B0A04020102020204" charset="0"/>
              <a:cs typeface="Arial Black" panose="020B0A04020102020204" charset="0"/>
            </a:endParaRPr>
          </a:p>
          <a:p>
            <a:pPr marL="742950" indent="-742950">
              <a:buAutoNum type="arabicPeriod"/>
            </a:pPr>
            <a:r>
              <a:rPr lang="en-US" altLang="en-US" sz="2400" u="none">
                <a:latin typeface="Arial" panose="020B0604020202020204" pitchFamily="34" charset="0"/>
                <a:cs typeface="Arial" panose="020B0604020202020204" pitchFamily="34" charset="0"/>
              </a:rPr>
              <a:t>The most common customers are around 51 years old. This indicates a strong customer presence in the older adult segment.Marketing strategies like premium product promotions, loyalty programs, or subscription services can be tailored to this age group..</a:t>
            </a:r>
            <a:endParaRPr lang="en-US" altLang="en-US" sz="2400" u="none">
              <a:latin typeface="Arial" panose="020B0604020202020204" pitchFamily="34" charset="0"/>
              <a:cs typeface="Arial" panose="020B0604020202020204" pitchFamily="34" charset="0"/>
            </a:endParaRPr>
          </a:p>
          <a:p>
            <a:pPr marL="742950" indent="-742950">
              <a:buAutoNum type="arabicPeriod"/>
            </a:pPr>
            <a:endParaRPr lang="en-US" altLang="en-US" sz="2400" u="none">
              <a:latin typeface="Arial" panose="020B0604020202020204" pitchFamily="34" charset="0"/>
              <a:cs typeface="Arial" panose="020B0604020202020204" pitchFamily="34" charset="0"/>
            </a:endParaRPr>
          </a:p>
          <a:p>
            <a:pPr marL="742950" indent="-742950">
              <a:buAutoNum type="arabicPeriod"/>
            </a:pPr>
            <a:r>
              <a:rPr lang="en-US" altLang="en-US" sz="2400" u="none">
                <a:latin typeface="Arial" panose="020B0604020202020204" pitchFamily="34" charset="0"/>
                <a:cs typeface="Arial" panose="020B0604020202020204" pitchFamily="34" charset="0"/>
                <a:sym typeface="+mn-ea"/>
              </a:rPr>
              <a:t>   Since mean and median are very close (43.79 vs 44), the age distribution is relatively balanced and not heavily               skewed.This allows businesses to diversify offerings — products for both young adults (30s–40s) and older adults (50+).</a:t>
            </a:r>
            <a:endParaRPr lang="en-US" altLang="en-US" sz="2400" u="none">
              <a:latin typeface="Arial" panose="020B0604020202020204" pitchFamily="34" charset="0"/>
              <a:cs typeface="Arial" panose="020B0604020202020204" pitchFamily="34" charset="0"/>
            </a:endParaRPr>
          </a:p>
          <a:p>
            <a:pPr marL="742950" indent="-742950">
              <a:buAutoNum type="arabicPeriod"/>
            </a:pPr>
            <a:endParaRPr lang="en-US" altLang="en-US" sz="2400" u="none">
              <a:latin typeface="Arial" panose="020B0604020202020204" pitchFamily="34" charset="0"/>
              <a:cs typeface="Arial" panose="020B0604020202020204" pitchFamily="34" charset="0"/>
            </a:endParaRPr>
          </a:p>
          <a:p>
            <a:pPr marL="742950" indent="-742950">
              <a:buAutoNum type="arabicPeriod"/>
            </a:pPr>
            <a:endParaRPr lang="en-US" altLang="en-US" sz="2400" u="none">
              <a:latin typeface="Arial" panose="020B0604020202020204" pitchFamily="34" charset="0"/>
              <a:cs typeface="Arial" panose="020B0604020202020204" pitchFamily="34" charset="0"/>
            </a:endParaRPr>
          </a:p>
          <a:p>
            <a:pPr marL="742950" indent="-742950">
              <a:buAutoNum type="arabicPeriod"/>
            </a:pPr>
            <a:endParaRPr lang="en-US" altLang="en-US" sz="2400" u="none">
              <a:latin typeface="Arial" panose="020B0604020202020204" pitchFamily="34" charset="0"/>
              <a:cs typeface="Arial" panose="020B0604020202020204" pitchFamily="34" charset="0"/>
            </a:endParaRPr>
          </a:p>
          <a:p>
            <a:pPr marL="0" indent="0">
              <a:buNone/>
            </a:pPr>
            <a:endParaRPr lang="en-US" altLang="en-US" sz="2400" u="none">
              <a:latin typeface="Arial" panose="020B0604020202020204" pitchFamily="34" charset="0"/>
              <a:cs typeface="Arial" panose="020B0604020202020204" pitchFamily="34" charset="0"/>
            </a:endParaRPr>
          </a:p>
          <a:p>
            <a:pPr marL="742950" indent="-742950">
              <a:buAutoNum type="arabicPeriod"/>
            </a:pPr>
            <a:endParaRPr lang="en-US" altLang="en-US" sz="2400" u="none">
              <a:latin typeface="Arial" panose="020B0604020202020204" pitchFamily="34" charset="0"/>
              <a:cs typeface="Arial" panose="020B0604020202020204" pitchFamily="34" charset="0"/>
            </a:endParaRPr>
          </a:p>
          <a:p>
            <a:pPr marL="742950" indent="-742950">
              <a:buAutoNum type="arabicPeriod"/>
            </a:pPr>
            <a:endParaRPr lang="en-US" altLang="en-US" sz="2400" u="none">
              <a:latin typeface="Arial" panose="020B0604020202020204" pitchFamily="34" charset="0"/>
              <a:cs typeface="Arial" panose="020B0604020202020204" pitchFamily="34" charset="0"/>
            </a:endParaRPr>
          </a:p>
          <a:p>
            <a:pPr marL="742950" indent="-742950">
              <a:buAutoNum type="arabicPeriod"/>
            </a:pPr>
            <a:endParaRPr lang="en-US" altLang="en-US" sz="2400" u="none">
              <a:latin typeface="Arial" panose="020B0604020202020204" pitchFamily="34" charset="0"/>
              <a:cs typeface="Arial" panose="020B0604020202020204" pitchFamily="34" charset="0"/>
            </a:endParaRPr>
          </a:p>
          <a:p>
            <a:pPr marL="742950" indent="-742950">
              <a:buAutoNum type="arabicPeriod"/>
            </a:pPr>
            <a:endParaRPr lang="en-US" altLang="en-US" sz="2400" u="none">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1" name="Picture 10" descr="top 3 product"/>
          <p:cNvPicPr>
            <a:picLocks noChangeAspect="1"/>
          </p:cNvPicPr>
          <p:nvPr/>
        </p:nvPicPr>
        <p:blipFill>
          <a:blip r:embed="rId1"/>
          <a:stretch>
            <a:fillRect/>
          </a:stretch>
        </p:blipFill>
        <p:spPr>
          <a:xfrm>
            <a:off x="9537065" y="1409700"/>
            <a:ext cx="6312535" cy="3043555"/>
          </a:xfrm>
          <a:prstGeom prst="rect">
            <a:avLst/>
          </a:prstGeom>
        </p:spPr>
      </p:pic>
      <p:pic>
        <p:nvPicPr>
          <p:cNvPr id="12" name="Picture 11" descr="product catagory based on the number of purchases"/>
          <p:cNvPicPr>
            <a:picLocks noChangeAspect="1"/>
          </p:cNvPicPr>
          <p:nvPr/>
        </p:nvPicPr>
        <p:blipFill>
          <a:blip r:embed="rId2"/>
          <a:stretch>
            <a:fillRect/>
          </a:stretch>
        </p:blipFill>
        <p:spPr>
          <a:xfrm>
            <a:off x="762000" y="1104900"/>
            <a:ext cx="8260715" cy="3850005"/>
          </a:xfrm>
          <a:prstGeom prst="rect">
            <a:avLst/>
          </a:prstGeom>
        </p:spPr>
      </p:pic>
      <p:sp useBgFill="1">
        <p:nvSpPr>
          <p:cNvPr id="13" name="Text Box 12"/>
          <p:cNvSpPr txBox="1"/>
          <p:nvPr/>
        </p:nvSpPr>
        <p:spPr>
          <a:xfrm>
            <a:off x="1083310" y="5067300"/>
            <a:ext cx="8576310" cy="4830445"/>
          </a:xfrm>
          <a:prstGeom prst="rect">
            <a:avLst/>
          </a:prstGeom>
          <a:ln>
            <a:solidFill>
              <a:schemeClr val="accent1"/>
            </a:solidFill>
          </a:ln>
        </p:spPr>
        <p:txBody>
          <a:bodyPr wrap="square" rtlCol="0">
            <a:noAutofit/>
          </a:bodyPr>
          <a:p>
            <a:pPr marL="0" indent="0">
              <a:buNone/>
            </a:pPr>
            <a:r>
              <a:rPr lang="en-US" altLang="en-US"/>
              <a:t>                                         </a:t>
            </a:r>
            <a:r>
              <a:rPr lang="en-US" altLang="en-US" sz="4000"/>
              <a:t> </a:t>
            </a:r>
            <a:r>
              <a:rPr lang="en-US" altLang="en-US" sz="4000" b="1"/>
              <a:t>Interpretation:</a:t>
            </a:r>
            <a:endParaRPr lang="en-US" altLang="en-US" sz="4000" b="1"/>
          </a:p>
          <a:p>
            <a:pPr marL="342900" indent="-342900">
              <a:buAutoNum type="arabicPeriod"/>
            </a:pPr>
            <a:r>
              <a:rPr lang="en-US" altLang="en-US" sz="2400" b="0"/>
              <a:t>Books have the highest average purchase amount at $523.10, followed by Toys ($516.72) and Home ($511.55).</a:t>
            </a:r>
            <a:endParaRPr lang="en-US" altLang="en-US" sz="2400" b="0"/>
          </a:p>
          <a:p>
            <a:pPr marL="342900" indent="-342900">
              <a:buAutoNum type="arabicPeriod"/>
            </a:pPr>
            <a:r>
              <a:rPr lang="en-US" altLang="en-US" sz="2400" b="0"/>
              <a:t>Electronics, despite usually being considered high-ticket items, have the lowest average purchase amount ($489.48) among all categories shown.</a:t>
            </a:r>
            <a:endParaRPr lang="en-US" altLang="en-US" sz="2400" b="0"/>
          </a:p>
          <a:p>
            <a:pPr marL="342900" indent="-342900">
              <a:buAutoNum type="arabicPeriod"/>
            </a:pPr>
            <a:r>
              <a:rPr lang="en-US" altLang="en-US" sz="2400" b="0"/>
              <a:t>The variation between the highest and lowest categories is modest (~$34), indicating relatively consistent spending across categories.</a:t>
            </a:r>
            <a:endParaRPr lang="en-US" altLang="en-US" sz="2400" b="0"/>
          </a:p>
        </p:txBody>
      </p:sp>
      <p:sp>
        <p:nvSpPr>
          <p:cNvPr id="14" name="Text Box 13"/>
          <p:cNvSpPr txBox="1"/>
          <p:nvPr/>
        </p:nvSpPr>
        <p:spPr>
          <a:xfrm>
            <a:off x="10110470" y="4335145"/>
            <a:ext cx="8161655" cy="5808345"/>
          </a:xfrm>
          <a:prstGeom prst="rect">
            <a:avLst/>
          </a:prstGeom>
          <a:noFill/>
          <a:ln>
            <a:solidFill>
              <a:schemeClr val="accent1"/>
            </a:solidFill>
          </a:ln>
        </p:spPr>
        <p:txBody>
          <a:bodyPr wrap="square" rtlCol="0">
            <a:noAutofit/>
          </a:bodyPr>
          <a:p>
            <a:r>
              <a:rPr lang="en-US" altLang="en-US"/>
              <a:t>                               </a:t>
            </a:r>
            <a:r>
              <a:rPr lang="en-US" altLang="en-US" sz="4400" b="1"/>
              <a:t>Business Insights  </a:t>
            </a:r>
            <a:r>
              <a:rPr lang="en-US" altLang="en-US"/>
              <a:t>              </a:t>
            </a:r>
            <a:endParaRPr lang="en-US" altLang="en-US"/>
          </a:p>
          <a:p>
            <a:endParaRPr lang="en-US" altLang="en-US" b="1"/>
          </a:p>
          <a:p>
            <a:r>
              <a:rPr lang="en-US" altLang="en-US" b="1"/>
              <a:t>Books Drive High-Value Purchases:</a:t>
            </a:r>
            <a:endParaRPr lang="en-US" altLang="en-US" b="1"/>
          </a:p>
          <a:p>
            <a:r>
              <a:rPr lang="en-US" altLang="en-US"/>
              <a:t>The highest average spend on books suggests either premium products or bundled purchases.</a:t>
            </a:r>
            <a:endParaRPr lang="en-US" altLang="en-US"/>
          </a:p>
          <a:p>
            <a:r>
              <a:rPr lang="en-US" altLang="en-US" b="1"/>
              <a:t>Action</a:t>
            </a:r>
            <a:r>
              <a:rPr lang="en-US" altLang="en-US"/>
              <a:t>: Promote more high-value book bundles, premium editions, or cross-sell with accessories (e.g., bookmarks, notebooks).</a:t>
            </a:r>
            <a:endParaRPr lang="en-US" altLang="en-US"/>
          </a:p>
          <a:p>
            <a:endParaRPr lang="en-US" altLang="en-US"/>
          </a:p>
          <a:p>
            <a:r>
              <a:rPr lang="en-US" altLang="en-US" b="1"/>
              <a:t>Toys &amp; Home Products Are Profitable:</a:t>
            </a:r>
            <a:endParaRPr lang="en-US" altLang="en-US" b="1"/>
          </a:p>
          <a:p>
            <a:r>
              <a:rPr lang="en-US" altLang="en-US"/>
              <a:t>Both categories rank in the top three, showing strong customer willingness to spend.</a:t>
            </a:r>
            <a:endParaRPr lang="en-US" altLang="en-US"/>
          </a:p>
          <a:p>
            <a:r>
              <a:rPr lang="en-US" altLang="en-US" b="1"/>
              <a:t>Action:</a:t>
            </a:r>
            <a:r>
              <a:rPr lang="en-US" altLang="en-US"/>
              <a:t> Invest in seasonal promotions, loyalty discounts, and product visibility in these categories.</a:t>
            </a:r>
            <a:endParaRPr lang="en-US" altLang="en-US"/>
          </a:p>
          <a:p>
            <a:endParaRPr lang="en-US" altLang="en-US"/>
          </a:p>
          <a:p>
            <a:r>
              <a:rPr lang="en-US" altLang="en-US" b="1"/>
              <a:t>Electronics Underperform in Spend</a:t>
            </a:r>
            <a:endParaRPr lang="en-US" altLang="en-US" b="1"/>
          </a:p>
          <a:p>
            <a:r>
              <a:rPr lang="en-US" altLang="en-US"/>
              <a:t>Surprisingly low average purchase amount for electronics could indicate more budget items or heavy discounting.</a:t>
            </a:r>
            <a:endParaRPr lang="en-US" altLang="en-US"/>
          </a:p>
          <a:p>
            <a:r>
              <a:rPr lang="en-US" altLang="en-US" b="1"/>
              <a:t>Action: </a:t>
            </a:r>
            <a:r>
              <a:rPr lang="en-US" altLang="en-US"/>
              <a:t>Review pricing strategies, upsell opportunities, and highlight value-added accessories or warranty options.</a:t>
            </a:r>
            <a:endParaRPr lang="en-US"/>
          </a:p>
        </p:txBody>
      </p:sp>
      <p:sp>
        <p:nvSpPr>
          <p:cNvPr id="10" name="Rounded Rectangle 9"/>
          <p:cNvSpPr/>
          <p:nvPr/>
        </p:nvSpPr>
        <p:spPr>
          <a:xfrm>
            <a:off x="2514600" y="38100"/>
            <a:ext cx="14071600" cy="909320"/>
          </a:xfrm>
          <a:prstGeom prst="roundRect">
            <a:avLst/>
          </a:prstGeom>
          <a:no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en-US" sz="2800" b="1">
                <a:solidFill>
                  <a:schemeClr val="tx1"/>
                </a:solidFill>
              </a:rPr>
              <a:t>What are the top thee product categories based on the number of purchases</a:t>
            </a:r>
            <a:r>
              <a:rPr lang="en-US" altLang="en-US" sz="2800">
                <a:solidFill>
                  <a:schemeClr val="tx1"/>
                </a:solidFill>
              </a:rPr>
              <a:t>?</a:t>
            </a:r>
            <a:endParaRPr lang="en-US" altLang="en-US" sz="2800">
              <a:solidFill>
                <a:schemeClr val="tx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Box 2"/>
          <p:cNvSpPr txBox="1"/>
          <p:nvPr/>
        </p:nvSpPr>
        <p:spPr>
          <a:xfrm>
            <a:off x="381000" y="38100"/>
            <a:ext cx="17814925" cy="831850"/>
          </a:xfrm>
          <a:prstGeom prst="rect">
            <a:avLst/>
          </a:prstGeom>
          <a:noFill/>
          <a:ln>
            <a:solidFill>
              <a:schemeClr val="accent1"/>
            </a:solidFill>
          </a:ln>
        </p:spPr>
        <p:txBody>
          <a:bodyPr wrap="square" rtlCol="0">
            <a:noAutofit/>
          </a:bodyPr>
          <a:p>
            <a:r>
              <a:rPr lang="en-US" altLang="en-US" sz="3200"/>
              <a:t>  </a:t>
            </a:r>
            <a:r>
              <a:rPr lang="en-US" altLang="en-US" sz="3200" b="1"/>
              <a:t>How does the average delivery time vary between subscription statuses (Free,</a:t>
            </a:r>
            <a:r>
              <a:rPr lang="en-US" altLang="en-US" sz="3200" b="1">
                <a:sym typeface="+mn-ea"/>
              </a:rPr>
              <a:t>Premium)?</a:t>
            </a:r>
            <a:endParaRPr lang="en-US" altLang="en-US"/>
          </a:p>
          <a:p>
            <a:r>
              <a:rPr lang="en-US" altLang="en-US"/>
              <a:t> </a:t>
            </a:r>
            <a:endParaRPr lang="en-US" altLang="en-US"/>
          </a:p>
          <a:p>
            <a:endParaRPr lang="en-US" altLang="en-US"/>
          </a:p>
        </p:txBody>
      </p:sp>
      <p:pic>
        <p:nvPicPr>
          <p:cNvPr id="6" name="Picture 5"/>
          <p:cNvPicPr>
            <a:picLocks noChangeAspect="1"/>
          </p:cNvPicPr>
          <p:nvPr/>
        </p:nvPicPr>
        <p:blipFill>
          <a:blip r:embed="rId1"/>
          <a:stretch>
            <a:fillRect/>
          </a:stretch>
        </p:blipFill>
        <p:spPr>
          <a:xfrm>
            <a:off x="762000" y="1028700"/>
            <a:ext cx="4332605" cy="4394200"/>
          </a:xfrm>
          <a:prstGeom prst="rect">
            <a:avLst/>
          </a:prstGeom>
        </p:spPr>
      </p:pic>
      <p:sp>
        <p:nvSpPr>
          <p:cNvPr id="7" name="Text Box 6"/>
          <p:cNvSpPr txBox="1"/>
          <p:nvPr/>
        </p:nvSpPr>
        <p:spPr>
          <a:xfrm>
            <a:off x="5405755" y="1409700"/>
            <a:ext cx="12656820" cy="2896870"/>
          </a:xfrm>
          <a:prstGeom prst="rect">
            <a:avLst/>
          </a:prstGeom>
          <a:noFill/>
          <a:ln>
            <a:solidFill>
              <a:schemeClr val="accent1"/>
            </a:solidFill>
          </a:ln>
        </p:spPr>
        <p:txBody>
          <a:bodyPr wrap="square" rtlCol="0">
            <a:noAutofit/>
          </a:bodyPr>
          <a:p>
            <a:pPr marL="0" indent="0">
              <a:buFont typeface="Arial" panose="020B0604020202020204" pitchFamily="34" charset="0"/>
              <a:buNone/>
            </a:pPr>
            <a:r>
              <a:rPr lang="en-US" altLang="en-US"/>
              <a:t>                                                  </a:t>
            </a:r>
            <a:r>
              <a:rPr lang="en-US" altLang="en-US" sz="4000"/>
              <a:t> </a:t>
            </a:r>
            <a:r>
              <a:rPr lang="en-US" altLang="en-US" sz="4000" b="1">
                <a:sym typeface="+mn-ea"/>
              </a:rPr>
              <a:t>Interpretation:</a:t>
            </a:r>
            <a:endParaRPr lang="en-US" altLang="en-US"/>
          </a:p>
          <a:p>
            <a:pPr marL="285750" indent="-285750">
              <a:buFont typeface="Arial" panose="020B0604020202020204" pitchFamily="34" charset="0"/>
              <a:buChar char="•"/>
            </a:pPr>
            <a:endParaRPr lang="en-US" altLang="en-US"/>
          </a:p>
          <a:p>
            <a:pPr marL="285750" indent="-285750">
              <a:buFont typeface="Arial" panose="020B0604020202020204" pitchFamily="34" charset="0"/>
              <a:buChar char="•"/>
            </a:pPr>
            <a:r>
              <a:rPr lang="en-US" altLang="en-US" sz="2400"/>
              <a:t>Premium subscribers receive deliveries ~2 days on average, while Free subscribers wait ~6 days.</a:t>
            </a:r>
            <a:endParaRPr lang="en-US" altLang="en-US" sz="2400"/>
          </a:p>
          <a:p>
            <a:endParaRPr lang="en-US" altLang="en-US" sz="2400"/>
          </a:p>
          <a:p>
            <a:pPr marL="285750" indent="-285750">
              <a:buFont typeface="Arial" panose="020B0604020202020204" pitchFamily="34" charset="0"/>
              <a:buChar char="•"/>
            </a:pPr>
            <a:r>
              <a:rPr lang="en-US" altLang="en-US" sz="2400"/>
              <a:t>The 4-day gap indicates a clear prioritization of Premium orders in logistics or shipping processes</a:t>
            </a:r>
            <a:r>
              <a:rPr lang="en-US" altLang="en-US"/>
              <a:t>.</a:t>
            </a:r>
            <a:endParaRPr lang="en-US"/>
          </a:p>
        </p:txBody>
      </p:sp>
      <p:sp>
        <p:nvSpPr>
          <p:cNvPr id="8" name="Text Box 7"/>
          <p:cNvSpPr txBox="1"/>
          <p:nvPr/>
        </p:nvSpPr>
        <p:spPr>
          <a:xfrm>
            <a:off x="1981200" y="5829300"/>
            <a:ext cx="16081375" cy="4415790"/>
          </a:xfrm>
          <a:prstGeom prst="rect">
            <a:avLst/>
          </a:prstGeom>
          <a:noFill/>
          <a:ln>
            <a:solidFill>
              <a:schemeClr val="accent1"/>
            </a:solidFill>
          </a:ln>
        </p:spPr>
        <p:txBody>
          <a:bodyPr wrap="square" rtlCol="0">
            <a:noAutofit/>
          </a:bodyPr>
          <a:p>
            <a:pPr marL="0" indent="0">
              <a:buFont typeface="Arial" panose="020B0604020202020204" pitchFamily="34" charset="0"/>
              <a:buNone/>
            </a:pPr>
            <a:r>
              <a:rPr lang="en-US"/>
              <a:t>                                                         </a:t>
            </a:r>
            <a:r>
              <a:rPr lang="en-US" altLang="en-US" sz="4000" b="1">
                <a:sym typeface="+mn-ea"/>
              </a:rPr>
              <a:t>Business Insights</a:t>
            </a:r>
            <a:endParaRPr lang="en-US" altLang="en-US" sz="4000" b="1">
              <a:sym typeface="+mn-ea"/>
            </a:endParaRPr>
          </a:p>
          <a:p>
            <a:pPr marL="571500" indent="-571500">
              <a:buFont typeface="Arial" panose="020B0604020202020204" pitchFamily="34" charset="0"/>
              <a:buChar char="•"/>
            </a:pPr>
            <a:endParaRPr lang="en-US" altLang="en-US" sz="4000" b="1">
              <a:sym typeface="+mn-ea"/>
            </a:endParaRPr>
          </a:p>
          <a:p>
            <a:pPr marL="171450" indent="-171450">
              <a:buFont typeface="Arial" panose="020B0604020202020204" pitchFamily="34" charset="0"/>
              <a:buChar char="•"/>
            </a:pPr>
            <a:r>
              <a:rPr lang="en-US" altLang="en-US" sz="2400" b="1">
                <a:sym typeface="+mn-ea"/>
              </a:rPr>
              <a:t> </a:t>
            </a:r>
            <a:r>
              <a:rPr lang="en-US" altLang="en-US" sz="2400" b="1"/>
              <a:t>Upsell Opportunity</a:t>
            </a:r>
            <a:r>
              <a:rPr lang="en-US" altLang="en-US" sz="2400"/>
              <a:t>: Highlight faster delivery as a key reason for Free users to upgrade.</a:t>
            </a:r>
            <a:endParaRPr lang="en-US" altLang="en-US" sz="2400"/>
          </a:p>
          <a:p>
            <a:pPr marL="171450" indent="-171450">
              <a:buFont typeface="Arial" panose="020B0604020202020204" pitchFamily="34" charset="0"/>
              <a:buChar char="•"/>
            </a:pPr>
            <a:endParaRPr lang="en-US" altLang="en-US" sz="2400"/>
          </a:p>
          <a:p>
            <a:pPr marL="171450" indent="-171450">
              <a:buFont typeface="Arial" panose="020B0604020202020204" pitchFamily="34" charset="0"/>
              <a:buChar char="•"/>
            </a:pPr>
            <a:r>
              <a:rPr lang="en-US" altLang="en-US" sz="2400" b="1"/>
              <a:t>Customer Retention</a:t>
            </a:r>
            <a:r>
              <a:rPr lang="en-US" altLang="en-US" sz="2400"/>
              <a:t>: Faster shipping may improve Premium subscriber loyalty but could frustrate Free users.</a:t>
            </a:r>
            <a:endParaRPr lang="en-US" altLang="en-US" sz="2400"/>
          </a:p>
          <a:p>
            <a:pPr marL="171450" indent="-171450">
              <a:buFont typeface="Arial" panose="020B0604020202020204" pitchFamily="34" charset="0"/>
              <a:buChar char="•"/>
            </a:pPr>
            <a:endParaRPr lang="en-US" altLang="en-US" sz="2400"/>
          </a:p>
          <a:p>
            <a:pPr marL="171450" indent="-171450">
              <a:buFont typeface="Arial" panose="020B0604020202020204" pitchFamily="34" charset="0"/>
              <a:buChar char="•"/>
            </a:pPr>
            <a:r>
              <a:rPr lang="en-US" altLang="en-US" sz="2400" b="1"/>
              <a:t>Operational Check</a:t>
            </a:r>
            <a:r>
              <a:rPr lang="en-US" altLang="en-US" sz="2400"/>
              <a:t>: Ensure the delay for Free users is justified and doesn’t harm brand perception.</a:t>
            </a:r>
            <a:endParaRPr lang="en-US" altLang="en-US" sz="2400"/>
          </a:p>
          <a:p>
            <a:pPr marL="171450" indent="-171450">
              <a:buFont typeface="Arial" panose="020B0604020202020204" pitchFamily="34" charset="0"/>
              <a:buChar char="•"/>
            </a:pPr>
            <a:endParaRPr lang="en-US" altLang="en-US" sz="2400"/>
          </a:p>
          <a:p>
            <a:pPr marL="171450" indent="-171450">
              <a:buFont typeface="Arial" panose="020B0604020202020204" pitchFamily="34" charset="0"/>
              <a:buChar char="•"/>
            </a:pPr>
            <a:r>
              <a:rPr lang="en-US" altLang="en-US" sz="2400" b="1"/>
              <a:t>Marketing Message:</a:t>
            </a:r>
            <a:r>
              <a:rPr lang="en-US" altLang="en-US" sz="2400"/>
              <a:t> Use the data in campaigns (e.g., "Premium members get 3x faster delivery!")</a:t>
            </a:r>
            <a:endParaRPr lang="en-US" altLang="en-US" sz="2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Box 2"/>
          <p:cNvSpPr txBox="1"/>
          <p:nvPr/>
        </p:nvSpPr>
        <p:spPr>
          <a:xfrm>
            <a:off x="2341245" y="190500"/>
            <a:ext cx="12687300" cy="529590"/>
          </a:xfrm>
          <a:prstGeom prst="rect">
            <a:avLst/>
          </a:prstGeom>
          <a:noFill/>
          <a:ln>
            <a:solidFill>
              <a:schemeClr val="accent1"/>
            </a:solidFill>
          </a:ln>
        </p:spPr>
        <p:txBody>
          <a:bodyPr wrap="square" rtlCol="0">
            <a:noAutofit/>
          </a:bodyPr>
          <a:p>
            <a:r>
              <a:rPr lang="en-US" altLang="en-US" sz="3200"/>
              <a:t>             How many customers are classified as return customers?</a:t>
            </a:r>
            <a:endParaRPr lang="en-US" altLang="en-US" sz="3200"/>
          </a:p>
        </p:txBody>
      </p:sp>
      <p:pic>
        <p:nvPicPr>
          <p:cNvPr id="6" name="Picture 5" descr="return customer"/>
          <p:cNvPicPr>
            <a:picLocks noChangeAspect="1"/>
          </p:cNvPicPr>
          <p:nvPr/>
        </p:nvPicPr>
        <p:blipFill>
          <a:blip r:embed="rId1"/>
          <a:stretch>
            <a:fillRect/>
          </a:stretch>
        </p:blipFill>
        <p:spPr>
          <a:xfrm>
            <a:off x="186055" y="800100"/>
            <a:ext cx="7094220" cy="4191000"/>
          </a:xfrm>
          <a:prstGeom prst="rect">
            <a:avLst/>
          </a:prstGeom>
        </p:spPr>
      </p:pic>
      <p:sp>
        <p:nvSpPr>
          <p:cNvPr id="7" name="Text Box 6"/>
          <p:cNvSpPr txBox="1"/>
          <p:nvPr/>
        </p:nvSpPr>
        <p:spPr>
          <a:xfrm>
            <a:off x="7467600" y="1333500"/>
            <a:ext cx="10273665" cy="2385695"/>
          </a:xfrm>
          <a:prstGeom prst="rect">
            <a:avLst/>
          </a:prstGeom>
          <a:noFill/>
          <a:ln>
            <a:solidFill>
              <a:schemeClr val="accent1"/>
            </a:solidFill>
          </a:ln>
        </p:spPr>
        <p:txBody>
          <a:bodyPr wrap="square" rtlCol="0">
            <a:noAutofit/>
          </a:bodyPr>
          <a:p>
            <a:pPr marL="0" indent="0">
              <a:buNone/>
            </a:pPr>
            <a:r>
              <a:rPr lang="en-US" altLang="en-US"/>
              <a:t>                                                    </a:t>
            </a:r>
            <a:r>
              <a:rPr lang="en-US" altLang="en-US" sz="3200" b="1"/>
              <a:t>Interpretation</a:t>
            </a:r>
            <a:r>
              <a:rPr lang="en-US" altLang="en-US"/>
              <a:t> </a:t>
            </a:r>
            <a:endParaRPr lang="en-US" altLang="en-US"/>
          </a:p>
          <a:p>
            <a:pPr marL="342900" indent="-342900">
              <a:buFont typeface="Arial" panose="020B0604020202020204" pitchFamily="34" charset="0"/>
              <a:buChar char="•"/>
            </a:pPr>
            <a:r>
              <a:rPr lang="en-US" altLang="en-US"/>
              <a:t>This bar chart displays the distribution of return status among customers. The two categories represented are:</a:t>
            </a:r>
            <a:endParaRPr lang="en-US" altLang="en-US"/>
          </a:p>
          <a:p>
            <a:pPr marL="342900" indent="-342900">
              <a:buFont typeface="Arial" panose="020B0604020202020204" pitchFamily="34" charset="0"/>
              <a:buChar char="•"/>
            </a:pPr>
            <a:r>
              <a:rPr lang="en-US" altLang="en-US" b="1">
                <a:solidFill>
                  <a:srgbClr val="FF0000"/>
                </a:solidFill>
              </a:rPr>
              <a:t>Non-Return Customers</a:t>
            </a:r>
            <a:r>
              <a:rPr lang="en-US" altLang="en-US"/>
              <a:t>: </a:t>
            </a:r>
            <a:r>
              <a:rPr lang="en-US" altLang="en-US" b="1"/>
              <a:t>5004</a:t>
            </a:r>
            <a:endParaRPr lang="en-US" altLang="en-US"/>
          </a:p>
          <a:p>
            <a:pPr marL="342900" indent="-342900">
              <a:buFont typeface="Arial" panose="020B0604020202020204" pitchFamily="34" charset="0"/>
              <a:buChar char="•"/>
            </a:pPr>
            <a:r>
              <a:rPr lang="en-US" altLang="en-US" b="1">
                <a:solidFill>
                  <a:srgbClr val="FF0000"/>
                </a:solidFill>
              </a:rPr>
              <a:t>Return Customers:</a:t>
            </a:r>
            <a:r>
              <a:rPr lang="en-US" altLang="en-US"/>
              <a:t> </a:t>
            </a:r>
            <a:r>
              <a:rPr lang="en-US" altLang="en-US" b="1"/>
              <a:t>4996</a:t>
            </a:r>
            <a:endParaRPr lang="en-US" altLang="en-US"/>
          </a:p>
          <a:p>
            <a:pPr marL="342900" indent="-342900">
              <a:buFont typeface="Arial" panose="020B0604020202020204" pitchFamily="34" charset="0"/>
              <a:buChar char="•"/>
            </a:pPr>
            <a:r>
              <a:rPr lang="en-US" altLang="en-US"/>
              <a:t>The total number of customers is</a:t>
            </a:r>
            <a:r>
              <a:rPr lang="en-US" altLang="en-US" b="1"/>
              <a:t> 10,000</a:t>
            </a:r>
            <a:r>
              <a:rPr lang="en-US" altLang="en-US"/>
              <a:t>, and the difference between the two groups is minimal (only 8 customers), indicating a nearly even split between new and returning customers.     </a:t>
            </a:r>
            <a:endParaRPr lang="en-US"/>
          </a:p>
        </p:txBody>
      </p:sp>
      <p:sp>
        <p:nvSpPr>
          <p:cNvPr id="8" name="Text Box 7"/>
          <p:cNvSpPr txBox="1"/>
          <p:nvPr/>
        </p:nvSpPr>
        <p:spPr>
          <a:xfrm>
            <a:off x="228600" y="4991100"/>
            <a:ext cx="17746980" cy="5140325"/>
          </a:xfrm>
          <a:prstGeom prst="rect">
            <a:avLst/>
          </a:prstGeom>
          <a:noFill/>
          <a:ln>
            <a:solidFill>
              <a:schemeClr val="accent1"/>
            </a:solidFill>
          </a:ln>
        </p:spPr>
        <p:txBody>
          <a:bodyPr wrap="square" rtlCol="0">
            <a:noAutofit/>
          </a:bodyPr>
          <a:p>
            <a:r>
              <a:rPr lang="en-US" altLang="en-US"/>
              <a:t>                                                                                            </a:t>
            </a:r>
            <a:r>
              <a:rPr lang="en-US" altLang="en-US" sz="4000" b="1">
                <a:sym typeface="+mn-ea"/>
              </a:rPr>
              <a:t> Business Insights </a:t>
            </a:r>
            <a:r>
              <a:rPr lang="en-US" altLang="en-US" b="1">
                <a:sym typeface="+mn-ea"/>
              </a:rPr>
              <a:t> </a:t>
            </a:r>
            <a:endParaRPr lang="en-US" altLang="en-US"/>
          </a:p>
          <a:p>
            <a:r>
              <a:rPr lang="en-US" altLang="en-US"/>
              <a:t> </a:t>
            </a:r>
            <a:endParaRPr lang="en-US" altLang="en-US"/>
          </a:p>
          <a:p>
            <a:r>
              <a:rPr lang="en-US" altLang="en-US" sz="2400" b="1"/>
              <a:t>High Return Rate (49.96%)</a:t>
            </a:r>
            <a:endParaRPr lang="en-US" altLang="en-US" sz="2400" b="1"/>
          </a:p>
          <a:p>
            <a:pPr marL="342900" indent="-342900">
              <a:buFont typeface="Arial" panose="020B0604020202020204" pitchFamily="34" charset="0"/>
              <a:buChar char="•"/>
            </a:pPr>
            <a:r>
              <a:rPr lang="en-US" altLang="en-US" sz="2400"/>
              <a:t>Nearly 50% of customers are return customers, which reflects strong customer loyalty and a positive customer experience.</a:t>
            </a:r>
            <a:endParaRPr lang="en-US" altLang="en-US" sz="2400"/>
          </a:p>
          <a:p>
            <a:endParaRPr lang="en-US" altLang="en-US" sz="2400"/>
          </a:p>
          <a:p>
            <a:pPr marL="342900" indent="-342900">
              <a:buFont typeface="Arial" panose="020B0604020202020204" pitchFamily="34" charset="0"/>
              <a:buChar char="•"/>
            </a:pPr>
            <a:r>
              <a:rPr lang="en-US" altLang="en-US" sz="2400"/>
              <a:t>This suggests that the business is successful in retaining its customer base, possibly due to good product quality, pricing, or service</a:t>
            </a:r>
            <a:endParaRPr lang="en-US" altLang="en-US" sz="2400"/>
          </a:p>
          <a:p>
            <a:endParaRPr lang="en-US" sz="2400"/>
          </a:p>
          <a:p>
            <a:pPr marL="342900" indent="-342900">
              <a:buFont typeface="Arial" panose="020B0604020202020204" pitchFamily="34" charset="0"/>
              <a:buChar char="•"/>
            </a:pPr>
            <a:r>
              <a:rPr lang="en-US" altLang="en-US" sz="2400" b="1"/>
              <a:t>Growth Opportunity from Non-Return Customers</a:t>
            </a:r>
            <a:endParaRPr lang="en-US" altLang="en-US" sz="2400" b="1"/>
          </a:p>
          <a:p>
            <a:pPr marL="342900" indent="-342900">
              <a:buFont typeface="Arial" panose="020B0604020202020204" pitchFamily="34" charset="0"/>
              <a:buChar char="•"/>
            </a:pPr>
            <a:r>
              <a:rPr lang="en-US" altLang="en-US" sz="2400"/>
              <a:t>The other 50% are one-time buyers, which indicates room for improvement in customer retention strategies.</a:t>
            </a:r>
            <a:endParaRPr lang="en-US" altLang="en-US" sz="2400"/>
          </a:p>
          <a:p>
            <a:pPr marL="342900" indent="-342900">
              <a:buFont typeface="Arial" panose="020B0604020202020204" pitchFamily="34" charset="0"/>
              <a:buChar char="•"/>
            </a:pPr>
            <a:endParaRPr lang="en-US" altLang="en-US" sz="2400"/>
          </a:p>
          <a:p>
            <a:pPr marL="342900" indent="-342900">
              <a:buFont typeface="Arial" panose="020B0604020202020204" pitchFamily="34" charset="0"/>
              <a:buChar char="•"/>
            </a:pPr>
            <a:r>
              <a:rPr lang="en-US" altLang="en-US" sz="2400"/>
              <a:t>With a small push (e.g., loyalty programs, remarketing, better after-sales service), some of these non-returning customers can be converted into return customers, increasing overall revenue.</a:t>
            </a:r>
            <a:endParaRPr lang="en-US" altLang="en-US" sz="24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Box 2"/>
          <p:cNvSpPr txBox="1"/>
          <p:nvPr/>
        </p:nvSpPr>
        <p:spPr>
          <a:xfrm>
            <a:off x="4038600" y="266700"/>
            <a:ext cx="10882630" cy="554990"/>
          </a:xfrm>
          <a:prstGeom prst="rect">
            <a:avLst/>
          </a:prstGeom>
          <a:noFill/>
          <a:ln>
            <a:solidFill>
              <a:schemeClr val="accent1"/>
            </a:solidFill>
          </a:ln>
        </p:spPr>
        <p:txBody>
          <a:bodyPr wrap="square" rtlCol="0">
            <a:noAutofit/>
          </a:bodyPr>
          <a:p>
            <a:r>
              <a:rPr lang="en-US" altLang="en-US"/>
              <a:t>                         </a:t>
            </a:r>
            <a:r>
              <a:rPr lang="en-US" altLang="en-US" sz="2800"/>
              <a:t>How many customers are subscribed to the service?</a:t>
            </a:r>
            <a:r>
              <a:rPr lang="en-US" altLang="en-US"/>
              <a:t> </a:t>
            </a:r>
            <a:endParaRPr lang="en-US"/>
          </a:p>
        </p:txBody>
      </p:sp>
      <p:pic>
        <p:nvPicPr>
          <p:cNvPr id="5" name="Picture 4"/>
          <p:cNvPicPr>
            <a:picLocks noChangeAspect="1"/>
          </p:cNvPicPr>
          <p:nvPr/>
        </p:nvPicPr>
        <p:blipFill>
          <a:blip r:embed="rId1"/>
          <a:stretch>
            <a:fillRect/>
          </a:stretch>
        </p:blipFill>
        <p:spPr>
          <a:xfrm>
            <a:off x="304800" y="1028700"/>
            <a:ext cx="4978400" cy="3708400"/>
          </a:xfrm>
          <a:prstGeom prst="rect">
            <a:avLst/>
          </a:prstGeom>
        </p:spPr>
      </p:pic>
      <p:sp>
        <p:nvSpPr>
          <p:cNvPr id="6" name="Text Box 5"/>
          <p:cNvSpPr txBox="1"/>
          <p:nvPr/>
        </p:nvSpPr>
        <p:spPr>
          <a:xfrm>
            <a:off x="6335395" y="1417955"/>
            <a:ext cx="11663680" cy="3291840"/>
          </a:xfrm>
          <a:prstGeom prst="rect">
            <a:avLst/>
          </a:prstGeom>
          <a:noFill/>
          <a:ln>
            <a:solidFill>
              <a:schemeClr val="accent1"/>
            </a:solidFill>
          </a:ln>
        </p:spPr>
        <p:txBody>
          <a:bodyPr wrap="square" rtlCol="0">
            <a:noAutofit/>
          </a:bodyPr>
          <a:p>
            <a:r>
              <a:rPr lang="en-US" altLang="en-US" sz="3600" b="1"/>
              <a:t>                              Interpretation:</a:t>
            </a:r>
            <a:endParaRPr lang="en-US" altLang="en-US" sz="3600" b="1"/>
          </a:p>
          <a:p>
            <a:endParaRPr lang="en-US" altLang="en-US" sz="3600" b="1"/>
          </a:p>
          <a:p>
            <a:r>
              <a:rPr lang="en-US" altLang="en-US" sz="2400"/>
              <a:t>The chart compares Premium (3,369), Free (3,354), and Trial (3,277) subscription statuses.</a:t>
            </a:r>
            <a:endParaRPr lang="en-US" altLang="en-US" sz="2400"/>
          </a:p>
          <a:p>
            <a:endParaRPr lang="en-US" altLang="en-US" sz="2400"/>
          </a:p>
          <a:p>
            <a:r>
              <a:rPr lang="en-US" altLang="en-US" sz="2400"/>
              <a:t>Premium slightly outnumbers Free and Trial, but all three categories are nearly equal in size (~3,300 each</a:t>
            </a:r>
            <a:r>
              <a:rPr lang="en-US" altLang="en-US"/>
              <a:t>).</a:t>
            </a:r>
            <a:endParaRPr lang="en-US"/>
          </a:p>
        </p:txBody>
      </p:sp>
      <p:sp>
        <p:nvSpPr>
          <p:cNvPr id="8" name="Text Box 7"/>
          <p:cNvSpPr txBox="1"/>
          <p:nvPr/>
        </p:nvSpPr>
        <p:spPr>
          <a:xfrm>
            <a:off x="777240" y="5143500"/>
            <a:ext cx="16973550" cy="4677410"/>
          </a:xfrm>
          <a:prstGeom prst="rect">
            <a:avLst/>
          </a:prstGeom>
          <a:noFill/>
          <a:ln>
            <a:solidFill>
              <a:schemeClr val="accent1"/>
            </a:solidFill>
          </a:ln>
        </p:spPr>
        <p:txBody>
          <a:bodyPr wrap="square" rtlCol="0">
            <a:noAutofit/>
          </a:bodyPr>
          <a:p>
            <a:endParaRPr lang="en-US" altLang="en-US"/>
          </a:p>
          <a:p>
            <a:r>
              <a:rPr lang="en-US" altLang="en-US" sz="3600" b="1"/>
              <a:t>                                              Business Insights:</a:t>
            </a:r>
            <a:endParaRPr lang="en-US" altLang="en-US" sz="3600" b="1"/>
          </a:p>
          <a:p>
            <a:r>
              <a:rPr lang="en-US" altLang="en-US" sz="2400" b="1"/>
              <a:t>Healthy Free-to-Premium Pipeline</a:t>
            </a:r>
            <a:endParaRPr lang="en-US" altLang="en-US" sz="2400"/>
          </a:p>
          <a:p>
            <a:r>
              <a:rPr lang="en-US" altLang="en-US" sz="2400"/>
              <a:t>The close numbers suggest many users start with Free/Trial but convert to Premium.</a:t>
            </a:r>
            <a:endParaRPr lang="en-US" altLang="en-US" sz="2400"/>
          </a:p>
          <a:p>
            <a:r>
              <a:rPr lang="en-US" altLang="en-US" sz="2400" b="1"/>
              <a:t>Action:</a:t>
            </a:r>
            <a:r>
              <a:rPr lang="en-US" altLang="en-US" sz="2400"/>
              <a:t> Optimize onboarding to boost conversions further.</a:t>
            </a:r>
            <a:endParaRPr lang="en-US" altLang="en-US" sz="2400"/>
          </a:p>
          <a:p>
            <a:endParaRPr lang="en-US" altLang="en-US" sz="2400"/>
          </a:p>
          <a:p>
            <a:r>
              <a:rPr lang="en-US" altLang="en-US" sz="2400" b="1"/>
              <a:t>Potential Churn Risk in Free/Trial</a:t>
            </a:r>
            <a:endParaRPr lang="en-US" altLang="en-US" sz="2400" b="1"/>
          </a:p>
          <a:p>
            <a:r>
              <a:rPr lang="en-US" altLang="en-US" sz="2400"/>
              <a:t>Free (3,354) ≈ Trial (3,277) ≈ Premium (3,369) means a large pool could churn if not engaged.</a:t>
            </a:r>
            <a:endParaRPr lang="en-US" altLang="en-US" sz="2400"/>
          </a:p>
          <a:p>
            <a:r>
              <a:rPr lang="en-US" altLang="en-US" sz="2400" b="1"/>
              <a:t>Action: </a:t>
            </a:r>
            <a:r>
              <a:rPr lang="en-US" altLang="en-US" sz="2400"/>
              <a:t>Implement retention strategies (e.g., limited-time offers for Free users).</a:t>
            </a:r>
            <a:endParaRPr lang="en-US" altLang="en-US" sz="2400"/>
          </a:p>
          <a:p>
            <a:endParaRPr lang="en-US" altLang="en-US" sz="2400"/>
          </a:p>
          <a:p>
            <a:r>
              <a:rPr lang="en-US" altLang="en-US" sz="2400" b="1"/>
              <a:t>Revenue Growth Opportunity</a:t>
            </a:r>
            <a:endParaRPr lang="en-US" altLang="en-US" sz="2400" b="1"/>
          </a:p>
          <a:p>
            <a:r>
              <a:rPr lang="en-US" altLang="en-US" sz="2400"/>
              <a:t>Since Free ≈ Trial ≈ Premium, upsell campaigns (e.g., "Upgrade for extra features") could work well</a:t>
            </a:r>
            <a:r>
              <a:rPr lang="en-US" altLang="en-US"/>
              <a:t>.</a:t>
            </a:r>
            <a:endParaRPr lang="en-US" altLang="en-US"/>
          </a:p>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Box 2"/>
          <p:cNvSpPr txBox="1"/>
          <p:nvPr/>
        </p:nvSpPr>
        <p:spPr>
          <a:xfrm>
            <a:off x="273685" y="190500"/>
            <a:ext cx="17832705" cy="750570"/>
          </a:xfrm>
          <a:prstGeom prst="rect">
            <a:avLst/>
          </a:prstGeom>
          <a:noFill/>
          <a:ln>
            <a:solidFill>
              <a:schemeClr val="accent1"/>
            </a:solidFill>
          </a:ln>
        </p:spPr>
        <p:txBody>
          <a:bodyPr wrap="square" rtlCol="0">
            <a:noAutofit/>
          </a:bodyPr>
          <a:p>
            <a:r>
              <a:rPr lang="en-US" altLang="en-US"/>
              <a:t>   </a:t>
            </a:r>
            <a:r>
              <a:rPr lang="en-US" altLang="en-US" sz="3200" b="1"/>
              <a:t>What percentage of customers used devices to make purchases? (Mobile,</a:t>
            </a:r>
            <a:r>
              <a:rPr lang="en-US" altLang="en-US" sz="3200" b="1">
                <a:sym typeface="+mn-ea"/>
              </a:rPr>
              <a:t>Desktop,</a:t>
            </a:r>
            <a:r>
              <a:rPr lang="en-US" altLang="en-US" sz="3200" b="1">
                <a:sym typeface="+mn-ea"/>
              </a:rPr>
              <a:t>Tablet)</a:t>
            </a:r>
            <a:r>
              <a:rPr lang="en-US" altLang="en-US" sz="3200" b="1"/>
              <a:t> </a:t>
            </a:r>
            <a:endParaRPr lang="en-US"/>
          </a:p>
          <a:p>
            <a:r>
              <a:rPr lang="en-US" altLang="en-US"/>
              <a:t> </a:t>
            </a:r>
            <a:endParaRPr lang="en-US" altLang="en-US"/>
          </a:p>
          <a:p>
            <a:endParaRPr lang="en-US"/>
          </a:p>
        </p:txBody>
      </p:sp>
      <p:pic>
        <p:nvPicPr>
          <p:cNvPr id="5" name="Picture 4"/>
          <p:cNvPicPr>
            <a:picLocks noChangeAspect="1"/>
          </p:cNvPicPr>
          <p:nvPr/>
        </p:nvPicPr>
        <p:blipFill>
          <a:blip r:embed="rId1"/>
          <a:stretch>
            <a:fillRect/>
          </a:stretch>
        </p:blipFill>
        <p:spPr>
          <a:xfrm>
            <a:off x="326390" y="1181100"/>
            <a:ext cx="4576445" cy="3910330"/>
          </a:xfrm>
          <a:prstGeom prst="rect">
            <a:avLst/>
          </a:prstGeom>
        </p:spPr>
      </p:pic>
      <p:sp>
        <p:nvSpPr>
          <p:cNvPr id="6" name="Text Box 5"/>
          <p:cNvSpPr txBox="1"/>
          <p:nvPr/>
        </p:nvSpPr>
        <p:spPr>
          <a:xfrm>
            <a:off x="6642100" y="1270000"/>
            <a:ext cx="11372850" cy="2442845"/>
          </a:xfrm>
          <a:prstGeom prst="rect">
            <a:avLst/>
          </a:prstGeom>
          <a:noFill/>
          <a:ln>
            <a:solidFill>
              <a:schemeClr val="accent1"/>
            </a:solidFill>
          </a:ln>
        </p:spPr>
        <p:txBody>
          <a:bodyPr wrap="square" rtlCol="0">
            <a:noAutofit/>
          </a:bodyPr>
          <a:p>
            <a:r>
              <a:rPr lang="en-US" altLang="en-US" sz="3200" b="1"/>
              <a:t>                                     </a:t>
            </a:r>
            <a:r>
              <a:rPr lang="en-US" altLang="en-US" sz="3200" b="1" u="sng"/>
              <a:t>Interpretation:</a:t>
            </a:r>
            <a:endParaRPr lang="en-US" altLang="en-US" sz="3200" b="1"/>
          </a:p>
          <a:p>
            <a:r>
              <a:rPr lang="en-US" altLang="en-US" sz="2400"/>
              <a:t>The pie chart shows the distribution of device types used, with Mobile leading at 33.7%, followed closely by Desktop at 33.5%, and Tablet trailing at 32.8%. The data suggests a near-even split between Mobile and Desktop usage, with Tablet being slightly less prevalent</a:t>
            </a:r>
            <a:r>
              <a:rPr lang="en-US" altLang="en-US"/>
              <a:t>.</a:t>
            </a:r>
            <a:endParaRPr lang="en-US"/>
          </a:p>
        </p:txBody>
      </p:sp>
      <p:sp>
        <p:nvSpPr>
          <p:cNvPr id="9" name="Text Box 8"/>
          <p:cNvSpPr txBox="1"/>
          <p:nvPr/>
        </p:nvSpPr>
        <p:spPr>
          <a:xfrm>
            <a:off x="1066800" y="5524500"/>
            <a:ext cx="16678910" cy="4519295"/>
          </a:xfrm>
          <a:prstGeom prst="rect">
            <a:avLst/>
          </a:prstGeom>
          <a:noFill/>
          <a:ln>
            <a:solidFill>
              <a:schemeClr val="accent1"/>
            </a:solidFill>
          </a:ln>
        </p:spPr>
        <p:txBody>
          <a:bodyPr wrap="square" rtlCol="0">
            <a:noAutofit/>
          </a:bodyPr>
          <a:p>
            <a:pPr marL="0" indent="0">
              <a:buNone/>
            </a:pPr>
            <a:r>
              <a:rPr lang="en-US" altLang="en-US" sz="3600" b="1" u="none"/>
              <a:t>                                          </a:t>
            </a:r>
            <a:r>
              <a:rPr lang="en-US" altLang="en-US" sz="3600" b="1" u="sng"/>
              <a:t>Business Insights:</a:t>
            </a:r>
            <a:endParaRPr lang="en-US" altLang="en-US" sz="3600" b="1" u="sng"/>
          </a:p>
          <a:p>
            <a:endParaRPr lang="en-US" altLang="en-US"/>
          </a:p>
          <a:p>
            <a:pPr marL="285750" indent="-285750">
              <a:buFont typeface="Arial" panose="020B0604020202020204" pitchFamily="34" charset="0"/>
              <a:buChar char="•"/>
            </a:pPr>
            <a:r>
              <a:rPr lang="en-US" altLang="en-US" sz="2400" b="1"/>
              <a:t>Mobile-First Focus</a:t>
            </a:r>
            <a:r>
              <a:rPr lang="en-US" altLang="en-US" sz="2400"/>
              <a:t>: With Mobile usage highest, ensure websites/apps are optimized for mobile users.</a:t>
            </a:r>
            <a:endParaRPr lang="en-US" altLang="en-US" sz="2400"/>
          </a:p>
          <a:p>
            <a:endParaRPr lang="en-US" altLang="en-US" sz="2400"/>
          </a:p>
          <a:p>
            <a:pPr marL="285750" indent="-285750">
              <a:buFont typeface="Arial" panose="020B0604020202020204" pitchFamily="34" charset="0"/>
              <a:buChar char="•"/>
            </a:pPr>
            <a:r>
              <a:rPr lang="en-US" altLang="en-US" sz="2400" b="1"/>
              <a:t>Desktop Importance:</a:t>
            </a:r>
            <a:r>
              <a:rPr lang="en-US" altLang="en-US" sz="2400"/>
              <a:t> Nearly equal Desktop usage highlights the need for seamless desktop experiences.</a:t>
            </a:r>
            <a:endParaRPr lang="en-US" altLang="en-US" sz="2400"/>
          </a:p>
          <a:p>
            <a:endParaRPr lang="en-US" altLang="en-US" sz="2400"/>
          </a:p>
          <a:p>
            <a:pPr marL="285750" indent="-285750">
              <a:buFont typeface="Arial" panose="020B0604020202020204" pitchFamily="34" charset="0"/>
              <a:buChar char="•"/>
            </a:pPr>
            <a:r>
              <a:rPr lang="en-US" altLang="en-US" sz="2400" b="1"/>
              <a:t>Tablet Optimization:</a:t>
            </a:r>
            <a:r>
              <a:rPr lang="en-US" altLang="en-US" sz="2400"/>
              <a:t> Lower Tablet usage may indicate less priority, but still warrants basic compatibility checks.</a:t>
            </a:r>
            <a:endParaRPr lang="en-US" altLang="en-US" sz="2400"/>
          </a:p>
          <a:p>
            <a:endParaRPr lang="en-US" altLang="en-US" sz="2400"/>
          </a:p>
          <a:p>
            <a:pPr marL="285750" indent="-285750">
              <a:buFont typeface="Arial" panose="020B0604020202020204" pitchFamily="34" charset="0"/>
              <a:buChar char="•"/>
            </a:pPr>
            <a:r>
              <a:rPr lang="en-US" altLang="en-US" sz="2400" b="1"/>
              <a:t>Cross-Device Strategy:</a:t>
            </a:r>
            <a:r>
              <a:rPr lang="en-US" altLang="en-US" sz="2400"/>
              <a:t> The balanced split suggests investments should span Mobile and Desktop equally for broader reach.</a:t>
            </a:r>
            <a:endParaRPr lang="en-US" altLang="en-US" sz="2400"/>
          </a:p>
          <a:p>
            <a:pPr marL="0" indent="0">
              <a:buFont typeface="Arial" panose="020B0604020202020204" pitchFamily="34" charset="0"/>
              <a:buNone/>
            </a:pPr>
            <a:endParaRPr lang="en-US" sz="2400"/>
          </a:p>
          <a:p>
            <a:pPr marL="285750" indent="-285750">
              <a:buFont typeface="Arial" panose="020B0604020202020204" pitchFamily="34" charset="0"/>
              <a:buChar char="•"/>
            </a:pPr>
            <a:r>
              <a:rPr lang="en-US" altLang="en-US" sz="2400" b="1"/>
              <a:t>Action: </a:t>
            </a:r>
            <a:r>
              <a:rPr lang="en-US" altLang="en-US" sz="2400"/>
              <a:t>Prioritize responsive design and test performance across all devices, especially Mobile and Desktop.</a:t>
            </a:r>
            <a:endParaRPr lang="en-US" altLang="en-US" sz="2400"/>
          </a:p>
        </p:txBody>
      </p:sp>
    </p:spTree>
  </p:cSld>
  <p:clrMapOvr>
    <a:masterClrMapping/>
  </p:clrMapOvr>
</p:sld>
</file>

<file path=ppt/theme/theme1.xml><?xml version="1.0" encoding="utf-8"?>
<a:theme xmlns:a="http://schemas.openxmlformats.org/drawingml/2006/main" name="Default Design">
  <a:themeElements>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fontScheme name="">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16549</Words>
  <Application>WPS Presentation</Application>
  <PresentationFormat>On-screen Show (4:3)</PresentationFormat>
  <Paragraphs>304</Paragraphs>
  <Slides>19</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19</vt:i4>
      </vt:variant>
    </vt:vector>
  </HeadingPairs>
  <TitlesOfParts>
    <vt:vector size="33" baseType="lpstr">
      <vt:lpstr>Arial</vt:lpstr>
      <vt:lpstr>SimSun</vt:lpstr>
      <vt:lpstr>Wingdings</vt:lpstr>
      <vt:lpstr>Calibri</vt:lpstr>
      <vt:lpstr>Verdana</vt:lpstr>
      <vt:lpstr>Arial Black</vt:lpstr>
      <vt:lpstr>Microsoft YaHei</vt:lpstr>
      <vt:lpstr>Arial Unicode MS</vt:lpstr>
      <vt:lpstr>Wingdings</vt:lpstr>
      <vt:lpstr>Courier New</vt:lpstr>
      <vt:lpstr>Tahoma</vt:lpstr>
      <vt:lpstr>Times New Roman</vt:lpstr>
      <vt:lpstr>Arial Black</vt:lpstr>
      <vt:lpstr>Default Design</vt:lpstr>
      <vt:lpstr>2244//0077//2255</vt:lpstr>
      <vt:lpstr>TThhiiss pprroojjeecctt pprroovviiddeess aa ddaattaa--ddrriivveenn uunnddeerrssttaannddiinngg ooff wwhhoo yyoouurr ccuussttoommeerrss aarree,, wwhhaatt ddrriivveess tthheeiirr ssppeennddiinngg aanndd ssaattiissffaaccttiioonn,, aanndd hhooww vvaarriioouuss ffaaccttoorrss iinntteerrsseecctt ttoo iinnfflluueennccee llooyyaallttyy.. WWiitthh tthheessee ffiinnddiinnggss,, yyoouu ccaann rreeffiinnee mmaarrkkeettiinngg,, pprroodduucctt ppoossiittiioonniinngg,, aanndd ooppeerraattiioonnaall ppoolliicciieess ttoo bboooosstt rreetteennttiioonn,, rreevveennuuee,, aanndd ccuussttoommeerr hhaappppiinneessss..</vt:lpstr>
      <vt:lpstr>PowerPoint 演示文稿</vt:lpstr>
      <vt:lpstr>Find Mean, Median, and Mode (Age)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TTHHAANNKK YYOOUU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2244//0077//2255</dc:title>
  <dc:creator>Saddam Hossain</dc:creator>
  <cp:keywords>DAGuwJIEves,BAFvYZ4w2cI,0</cp:keywords>
  <cp:lastModifiedBy>Saddam Hossain</cp:lastModifiedBy>
  <cp:revision>5</cp:revision>
  <dcterms:created xsi:type="dcterms:W3CDTF">2025-08-01T17:20:00Z</dcterms:created>
  <dcterms:modified xsi:type="dcterms:W3CDTF">2025-08-05T05:36:48Z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2025-08-02T00:00:00Z</vt:filetime>
  </property>
  <property fmtid="{D5CDD505-2E9C-101B-9397-08002B2CF9AE}" pid="3" name="Creator">
    <vt:lpwstr>Canva</vt:lpwstr>
  </property>
  <property fmtid="{D5CDD505-2E9C-101B-9397-08002B2CF9AE}" pid="4" name="LastSaved">
    <vt:filetime>2025-08-02T00:00:00Z</vt:filetime>
  </property>
  <property fmtid="{D5CDD505-2E9C-101B-9397-08002B2CF9AE}" pid="5" name="Producer">
    <vt:lpwstr>Canva</vt:lpwstr>
  </property>
  <property fmtid="{D5CDD505-2E9C-101B-9397-08002B2CF9AE}" pid="6" name="ICV">
    <vt:lpwstr>9B27E7BB894D43F4A997DC9E68C09347_12</vt:lpwstr>
  </property>
  <property fmtid="{D5CDD505-2E9C-101B-9397-08002B2CF9AE}" pid="7" name="KSOProductBuildVer">
    <vt:lpwstr>1033-12.2.0.22222</vt:lpwstr>
  </property>
</Properties>
</file>